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56" r:id="rId2"/>
    <p:sldId id="358" r:id="rId3"/>
    <p:sldId id="279" r:id="rId4"/>
    <p:sldId id="359" r:id="rId5"/>
    <p:sldId id="261" r:id="rId6"/>
    <p:sldId id="276" r:id="rId7"/>
    <p:sldId id="360" r:id="rId8"/>
    <p:sldId id="308" r:id="rId9"/>
    <p:sldId id="361" r:id="rId10"/>
    <p:sldId id="319" r:id="rId11"/>
    <p:sldId id="362" r:id="rId12"/>
    <p:sldId id="312" r:id="rId13"/>
    <p:sldId id="355" r:id="rId14"/>
    <p:sldId id="363" r:id="rId15"/>
    <p:sldId id="323" r:id="rId16"/>
    <p:sldId id="364" r:id="rId17"/>
    <p:sldId id="327" r:id="rId18"/>
    <p:sldId id="372" r:id="rId19"/>
    <p:sldId id="368" r:id="rId20"/>
    <p:sldId id="365" r:id="rId21"/>
    <p:sldId id="338" r:id="rId22"/>
    <p:sldId id="333" r:id="rId23"/>
    <p:sldId id="343" r:id="rId24"/>
    <p:sldId id="366" r:id="rId25"/>
    <p:sldId id="367" r:id="rId26"/>
    <p:sldId id="349" r:id="rId27"/>
    <p:sldId id="369" r:id="rId28"/>
    <p:sldId id="370" r:id="rId29"/>
    <p:sldId id="371"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99"/>
    <a:srgbClr val="FFFF66"/>
    <a:srgbClr val="CCFF33"/>
    <a:srgbClr val="FF66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16" autoAdjust="0"/>
    <p:restoredTop sz="80637" autoAdjust="0"/>
  </p:normalViewPr>
  <p:slideViewPr>
    <p:cSldViewPr snapToGrid="0">
      <p:cViewPr varScale="1">
        <p:scale>
          <a:sx n="55" d="100"/>
          <a:sy n="55" d="100"/>
        </p:scale>
        <p:origin x="1096" y="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D8EB881-9460-486E-9727-FB03C7FA07AE}" type="datetimeFigureOut">
              <a:rPr lang="en-US" smtClean="0"/>
              <a:t>10/23/2018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86F0791-8DD8-4555-B99A-7511A9BABCFB}" type="slidenum">
              <a:rPr lang="en-US" smtClean="0"/>
              <a:t>‹#›</a:t>
            </a:fld>
            <a:endParaRPr lang="en-US"/>
          </a:p>
        </p:txBody>
      </p:sp>
    </p:spTree>
    <p:extLst>
      <p:ext uri="{BB962C8B-B14F-4D97-AF65-F5344CB8AC3E}">
        <p14:creationId xmlns:p14="http://schemas.microsoft.com/office/powerpoint/2010/main" val="24535976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DA7AC1D-B940-4F95-B623-64B1EE920C8B}" type="slidenum">
              <a:rPr lang="en-US" smtClean="0"/>
              <a:t>3</a:t>
            </a:fld>
            <a:endParaRPr lang="en-US"/>
          </a:p>
        </p:txBody>
      </p:sp>
    </p:spTree>
    <p:extLst>
      <p:ext uri="{BB962C8B-B14F-4D97-AF65-F5344CB8AC3E}">
        <p14:creationId xmlns:p14="http://schemas.microsoft.com/office/powerpoint/2010/main" val="17137242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1" dirty="0"/>
              <a:t>Develop TOR/ SOP for engaging with Technical Working Groups and define expected products</a:t>
            </a:r>
          </a:p>
          <a:p>
            <a:pPr marL="628650" lvl="1" indent="-171450">
              <a:buFontTx/>
              <a:buChar char="-"/>
            </a:pPr>
            <a:r>
              <a:rPr lang="en-US" dirty="0"/>
              <a:t>Include how to create new WG s and how to open and close WGs </a:t>
            </a:r>
          </a:p>
          <a:p>
            <a:pPr marL="171450" indent="-171450">
              <a:buFont typeface="Arial" panose="020B0604020202020204" pitchFamily="34" charset="0"/>
              <a:buChar char="•"/>
            </a:pPr>
            <a:r>
              <a:rPr lang="en-US" b="1" dirty="0"/>
              <a:t>Reach out to the existing TWG  and establish ways of engagement</a:t>
            </a:r>
          </a:p>
          <a:p>
            <a:pPr marL="171450" indent="-171450">
              <a:buFont typeface="Arial" panose="020B0604020202020204" pitchFamily="34" charset="0"/>
              <a:buChar char="•"/>
            </a:pPr>
            <a:r>
              <a:rPr lang="en-US" b="1" dirty="0"/>
              <a:t>Resources</a:t>
            </a:r>
            <a:r>
              <a:rPr lang="en-US" b="1" baseline="0" dirty="0"/>
              <a:t> provided </a:t>
            </a:r>
          </a:p>
          <a:p>
            <a:pPr marL="171450" indent="-171450">
              <a:buFont typeface="Arial" panose="020B0604020202020204" pitchFamily="34" charset="0"/>
              <a:buChar char="•"/>
            </a:pPr>
            <a:r>
              <a:rPr lang="en-US" b="1" baseline="0" dirty="0"/>
              <a:t>TWG Lead to coordinate with the global team</a:t>
            </a:r>
            <a:endParaRPr lang="en-US" b="1" dirty="0"/>
          </a:p>
          <a:p>
            <a:endParaRPr lang="en-US" dirty="0"/>
          </a:p>
        </p:txBody>
      </p:sp>
      <p:sp>
        <p:nvSpPr>
          <p:cNvPr id="4" name="Slide Number Placeholder 3"/>
          <p:cNvSpPr>
            <a:spLocks noGrp="1"/>
          </p:cNvSpPr>
          <p:nvPr>
            <p:ph type="sldNum" sz="quarter" idx="10"/>
          </p:nvPr>
        </p:nvSpPr>
        <p:spPr/>
        <p:txBody>
          <a:bodyPr/>
          <a:lstStyle/>
          <a:p>
            <a:fld id="{986F0791-8DD8-4555-B99A-7511A9BABCFB}" type="slidenum">
              <a:rPr lang="en-US" smtClean="0"/>
              <a:t>21</a:t>
            </a:fld>
            <a:endParaRPr lang="en-US"/>
          </a:p>
        </p:txBody>
      </p:sp>
    </p:spTree>
    <p:extLst>
      <p:ext uri="{BB962C8B-B14F-4D97-AF65-F5344CB8AC3E}">
        <p14:creationId xmlns:p14="http://schemas.microsoft.com/office/powerpoint/2010/main" val="6513608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86F0791-8DD8-4555-B99A-7511A9BABCFB}" type="slidenum">
              <a:rPr lang="en-US" smtClean="0"/>
              <a:t>26</a:t>
            </a:fld>
            <a:endParaRPr lang="en-US"/>
          </a:p>
        </p:txBody>
      </p:sp>
    </p:spTree>
    <p:extLst>
      <p:ext uri="{BB962C8B-B14F-4D97-AF65-F5344CB8AC3E}">
        <p14:creationId xmlns:p14="http://schemas.microsoft.com/office/powerpoint/2010/main" val="13295912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86F0791-8DD8-4555-B99A-7511A9BABCFB}" type="slidenum">
              <a:rPr lang="en-US" smtClean="0"/>
              <a:t>27</a:t>
            </a:fld>
            <a:endParaRPr lang="en-US"/>
          </a:p>
        </p:txBody>
      </p:sp>
    </p:spTree>
    <p:extLst>
      <p:ext uri="{BB962C8B-B14F-4D97-AF65-F5344CB8AC3E}">
        <p14:creationId xmlns:p14="http://schemas.microsoft.com/office/powerpoint/2010/main" val="24845357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86F0791-8DD8-4555-B99A-7511A9BABCFB}" type="slidenum">
              <a:rPr lang="en-US" smtClean="0"/>
              <a:t>28</a:t>
            </a:fld>
            <a:endParaRPr lang="en-US"/>
          </a:p>
        </p:txBody>
      </p:sp>
    </p:spTree>
    <p:extLst>
      <p:ext uri="{BB962C8B-B14F-4D97-AF65-F5344CB8AC3E}">
        <p14:creationId xmlns:p14="http://schemas.microsoft.com/office/powerpoint/2010/main" val="5366795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86F0791-8DD8-4555-B99A-7511A9BABCFB}" type="slidenum">
              <a:rPr lang="en-US" smtClean="0"/>
              <a:t>29</a:t>
            </a:fld>
            <a:endParaRPr lang="en-US"/>
          </a:p>
        </p:txBody>
      </p:sp>
    </p:spTree>
    <p:extLst>
      <p:ext uri="{BB962C8B-B14F-4D97-AF65-F5344CB8AC3E}">
        <p14:creationId xmlns:p14="http://schemas.microsoft.com/office/powerpoint/2010/main" val="20622116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kern="1200" dirty="0">
              <a:latin typeface="+mn-lt"/>
              <a:cs typeface="Calibri"/>
            </a:endParaRPr>
          </a:p>
        </p:txBody>
      </p:sp>
      <p:sp>
        <p:nvSpPr>
          <p:cNvPr id="4" name="Slide Number Placeholder 3"/>
          <p:cNvSpPr>
            <a:spLocks noGrp="1"/>
          </p:cNvSpPr>
          <p:nvPr>
            <p:ph type="sldNum" sz="quarter" idx="10"/>
          </p:nvPr>
        </p:nvSpPr>
        <p:spPr/>
        <p:txBody>
          <a:bodyPr/>
          <a:lstStyle/>
          <a:p>
            <a:fld id="{5AB95E1F-0E16-9041-B7F2-F780B1DFEBE7}" type="slidenum">
              <a:rPr lang="en-US" smtClean="0"/>
              <a:t>5</a:t>
            </a:fld>
            <a:endParaRPr lang="en-US"/>
          </a:p>
        </p:txBody>
      </p:sp>
    </p:spTree>
    <p:extLst>
      <p:ext uri="{BB962C8B-B14F-4D97-AF65-F5344CB8AC3E}">
        <p14:creationId xmlns:p14="http://schemas.microsoft.com/office/powerpoint/2010/main" val="24769556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noTextEdit="1"/>
          </p:cNvSpPr>
          <p:nvPr>
            <p:ph type="sldImg"/>
          </p:nvPr>
        </p:nvSpPr>
        <p:spPr>
          <a:ln/>
        </p:spPr>
      </p:sp>
      <p:sp>
        <p:nvSpPr>
          <p:cNvPr id="21506"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latin typeface="Arial" pitchFamily="34" charset="0"/>
              <a:ea typeface="ＭＳ Ｐゴシック" pitchFamily="34" charset="-128"/>
            </a:endParaRPr>
          </a:p>
        </p:txBody>
      </p:sp>
    </p:spTree>
    <p:extLst>
      <p:ext uri="{BB962C8B-B14F-4D97-AF65-F5344CB8AC3E}">
        <p14:creationId xmlns:p14="http://schemas.microsoft.com/office/powerpoint/2010/main" val="22131067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sz="1200" kern="1200" dirty="0">
                <a:solidFill>
                  <a:schemeClr val="tx1"/>
                </a:solidFill>
                <a:effectLst/>
                <a:latin typeface="+mn-lt"/>
                <a:ea typeface="+mn-ea"/>
                <a:cs typeface="+mn-cs"/>
              </a:rPr>
              <a:t>‘triage’ in terms of what requires – 1. consolidation/translation to digestible format of what is already know, or country sharing of experiences (ENN), 2. Interim guidance (WV/UNICEF through to TWGs or WHO), 3. Deployment (focal point for pillar 3) – will be done by the team on an ongoing basis</a:t>
            </a:r>
            <a:endParaRPr lang="en-US" dirty="0"/>
          </a:p>
        </p:txBody>
      </p:sp>
      <p:sp>
        <p:nvSpPr>
          <p:cNvPr id="4" name="Slide Number Placeholder 3"/>
          <p:cNvSpPr>
            <a:spLocks noGrp="1"/>
          </p:cNvSpPr>
          <p:nvPr>
            <p:ph type="sldNum" sz="quarter" idx="10"/>
          </p:nvPr>
        </p:nvSpPr>
        <p:spPr/>
        <p:txBody>
          <a:bodyPr/>
          <a:lstStyle/>
          <a:p>
            <a:fld id="{986F0791-8DD8-4555-B99A-7511A9BABCFB}" type="slidenum">
              <a:rPr lang="en-US" smtClean="0"/>
              <a:t>10</a:t>
            </a:fld>
            <a:endParaRPr lang="en-US"/>
          </a:p>
        </p:txBody>
      </p:sp>
    </p:spTree>
    <p:extLst>
      <p:ext uri="{BB962C8B-B14F-4D97-AF65-F5344CB8AC3E}">
        <p14:creationId xmlns:p14="http://schemas.microsoft.com/office/powerpoint/2010/main" val="4400394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86F0791-8DD8-4555-B99A-7511A9BABCFB}" type="slidenum">
              <a:rPr lang="en-US" smtClean="0"/>
              <a:t>12</a:t>
            </a:fld>
            <a:endParaRPr lang="en-US"/>
          </a:p>
        </p:txBody>
      </p:sp>
    </p:spTree>
    <p:extLst>
      <p:ext uri="{BB962C8B-B14F-4D97-AF65-F5344CB8AC3E}">
        <p14:creationId xmlns:p14="http://schemas.microsoft.com/office/powerpoint/2010/main" val="5224545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86F0791-8DD8-4555-B99A-7511A9BABCFB}" type="slidenum">
              <a:rPr lang="en-US" smtClean="0"/>
              <a:t>13</a:t>
            </a:fld>
            <a:endParaRPr lang="en-US"/>
          </a:p>
        </p:txBody>
      </p:sp>
    </p:spTree>
    <p:extLst>
      <p:ext uri="{BB962C8B-B14F-4D97-AF65-F5344CB8AC3E}">
        <p14:creationId xmlns:p14="http://schemas.microsoft.com/office/powerpoint/2010/main" val="37579243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86F0791-8DD8-4555-B99A-7511A9BABCFB}" type="slidenum">
              <a:rPr lang="en-US" smtClean="0"/>
              <a:t>15</a:t>
            </a:fld>
            <a:endParaRPr lang="en-US"/>
          </a:p>
        </p:txBody>
      </p:sp>
    </p:spTree>
    <p:extLst>
      <p:ext uri="{BB962C8B-B14F-4D97-AF65-F5344CB8AC3E}">
        <p14:creationId xmlns:p14="http://schemas.microsoft.com/office/powerpoint/2010/main" val="14847528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86F0791-8DD8-4555-B99A-7511A9BABCFB}" type="slidenum">
              <a:rPr lang="en-US" smtClean="0"/>
              <a:t>17</a:t>
            </a:fld>
            <a:endParaRPr lang="en-US"/>
          </a:p>
        </p:txBody>
      </p:sp>
    </p:spTree>
    <p:extLst>
      <p:ext uri="{BB962C8B-B14F-4D97-AF65-F5344CB8AC3E}">
        <p14:creationId xmlns:p14="http://schemas.microsoft.com/office/powerpoint/2010/main" val="28261082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86F0791-8DD8-4555-B99A-7511A9BABCFB}" type="slidenum">
              <a:rPr lang="en-US" smtClean="0"/>
              <a:t>19</a:t>
            </a:fld>
            <a:endParaRPr lang="en-US"/>
          </a:p>
        </p:txBody>
      </p:sp>
    </p:spTree>
    <p:extLst>
      <p:ext uri="{BB962C8B-B14F-4D97-AF65-F5344CB8AC3E}">
        <p14:creationId xmlns:p14="http://schemas.microsoft.com/office/powerpoint/2010/main" val="24210221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69C14B6D-6683-4304-976A-C8F761CE0F17}" type="datetimeFigureOut">
              <a:rPr lang="en-US" smtClean="0"/>
              <a:t>10/23/2018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8B043A-7BAD-42E3-B089-D4B92B192302}" type="slidenum">
              <a:rPr lang="en-US" smtClean="0"/>
              <a:t>‹#›</a:t>
            </a:fld>
            <a:endParaRPr lang="en-US"/>
          </a:p>
        </p:txBody>
      </p:sp>
    </p:spTree>
    <p:extLst>
      <p:ext uri="{BB962C8B-B14F-4D97-AF65-F5344CB8AC3E}">
        <p14:creationId xmlns:p14="http://schemas.microsoft.com/office/powerpoint/2010/main" val="18859989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9C14B6D-6683-4304-976A-C8F761CE0F17}" type="datetimeFigureOut">
              <a:rPr lang="en-US" smtClean="0"/>
              <a:t>10/23/2018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8B043A-7BAD-42E3-B089-D4B92B192302}" type="slidenum">
              <a:rPr lang="en-US" smtClean="0"/>
              <a:t>‹#›</a:t>
            </a:fld>
            <a:endParaRPr lang="en-US"/>
          </a:p>
        </p:txBody>
      </p:sp>
    </p:spTree>
    <p:extLst>
      <p:ext uri="{BB962C8B-B14F-4D97-AF65-F5344CB8AC3E}">
        <p14:creationId xmlns:p14="http://schemas.microsoft.com/office/powerpoint/2010/main" val="13717334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9C14B6D-6683-4304-976A-C8F761CE0F17}" type="datetimeFigureOut">
              <a:rPr lang="en-US" smtClean="0"/>
              <a:t>10/23/2018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8B043A-7BAD-42E3-B089-D4B92B192302}" type="slidenum">
              <a:rPr lang="en-US" smtClean="0"/>
              <a:t>‹#›</a:t>
            </a:fld>
            <a:endParaRPr lang="en-US"/>
          </a:p>
        </p:txBody>
      </p:sp>
    </p:spTree>
    <p:extLst>
      <p:ext uri="{BB962C8B-B14F-4D97-AF65-F5344CB8AC3E}">
        <p14:creationId xmlns:p14="http://schemas.microsoft.com/office/powerpoint/2010/main" val="3077844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indent="0">
              <a:defRPr>
                <a:latin typeface="+mn-lt"/>
              </a:defRPr>
            </a:lvl1pPr>
          </a:lstStyle>
          <a:p>
            <a:r>
              <a:rPr lang="en-AU" dirty="0"/>
              <a:t>Click to edit Master title style</a:t>
            </a:r>
            <a:endParaRPr lang="en-GB"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ext Placeholder 6"/>
          <p:cNvSpPr>
            <a:spLocks noGrp="1"/>
          </p:cNvSpPr>
          <p:nvPr>
            <p:ph type="body" sz="quarter" idx="12"/>
          </p:nvPr>
        </p:nvSpPr>
        <p:spPr>
          <a:xfrm>
            <a:off x="381001" y="1285861"/>
            <a:ext cx="6066692" cy="428625"/>
          </a:xfrm>
        </p:spPr>
        <p:txBody>
          <a:bodyPr/>
          <a:lstStyle>
            <a:lvl1pPr>
              <a:buNone/>
              <a:defRPr sz="1800" b="1"/>
            </a:lvl1pPr>
          </a:lstStyle>
          <a:p>
            <a:pPr lvl="0"/>
            <a:r>
              <a:rPr lang="en-US" dirty="0"/>
              <a:t>Click to edit Master text styles</a:t>
            </a:r>
          </a:p>
        </p:txBody>
      </p:sp>
      <p:sp>
        <p:nvSpPr>
          <p:cNvPr id="5" name="Rectangle 60"/>
          <p:cNvSpPr>
            <a:spLocks noGrp="1" noChangeArrowheads="1"/>
          </p:cNvSpPr>
          <p:nvPr>
            <p:ph type="sldNum" sz="quarter" idx="13"/>
          </p:nvPr>
        </p:nvSpPr>
        <p:spPr>
          <a:ln/>
        </p:spPr>
        <p:txBody>
          <a:bodyPr/>
          <a:lstStyle>
            <a:lvl1pPr>
              <a:defRPr/>
            </a:lvl1pPr>
          </a:lstStyle>
          <a:p>
            <a:fld id="{85AFF2F5-3749-47F6-871C-1AA73A2772ED}" type="slidenum">
              <a:rPr lang="en-AU"/>
              <a:pPr/>
              <a:t>‹#›</a:t>
            </a:fld>
            <a:endParaRPr lang="en-AU"/>
          </a:p>
        </p:txBody>
      </p:sp>
      <p:sp>
        <p:nvSpPr>
          <p:cNvPr id="6" name="Rectangle 62"/>
          <p:cNvSpPr>
            <a:spLocks noGrp="1" noChangeArrowheads="1"/>
          </p:cNvSpPr>
          <p:nvPr>
            <p:ph type="ftr" sz="quarter" idx="14"/>
          </p:nvPr>
        </p:nvSpPr>
        <p:spPr>
          <a:ln/>
        </p:spPr>
        <p:txBody>
          <a:bodyPr/>
          <a:lstStyle>
            <a:lvl1pPr>
              <a:defRPr/>
            </a:lvl1pPr>
          </a:lstStyle>
          <a:p>
            <a:r>
              <a:rPr lang="en-AU"/>
              <a:t>© Accenture 2010 - All rights reserved</a:t>
            </a:r>
          </a:p>
        </p:txBody>
      </p:sp>
    </p:spTree>
    <p:extLst>
      <p:ext uri="{BB962C8B-B14F-4D97-AF65-F5344CB8AC3E}">
        <p14:creationId xmlns:p14="http://schemas.microsoft.com/office/powerpoint/2010/main" val="14593227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indent="0">
              <a:defRPr/>
            </a:lvl1pPr>
          </a:lstStyle>
          <a:p>
            <a:r>
              <a:rPr lang="en-US" dirty="0"/>
              <a:t>Click to edit Master title style</a:t>
            </a:r>
            <a:endParaRPr lang="en-GB" dirty="0"/>
          </a:p>
        </p:txBody>
      </p:sp>
      <p:sp>
        <p:nvSpPr>
          <p:cNvPr id="5" name="Text Placeholder 6"/>
          <p:cNvSpPr>
            <a:spLocks noGrp="1"/>
          </p:cNvSpPr>
          <p:nvPr>
            <p:ph type="body" sz="quarter" idx="12"/>
          </p:nvPr>
        </p:nvSpPr>
        <p:spPr>
          <a:xfrm>
            <a:off x="381001" y="1357314"/>
            <a:ext cx="6066692" cy="428625"/>
          </a:xfrm>
        </p:spPr>
        <p:txBody>
          <a:bodyPr/>
          <a:lstStyle>
            <a:lvl1pPr>
              <a:buNone/>
              <a:defRPr sz="1800" b="1"/>
            </a:lvl1pPr>
          </a:lstStyle>
          <a:p>
            <a:pPr lvl="0"/>
            <a:r>
              <a:rPr lang="en-US" dirty="0"/>
              <a:t>Click to edit Master text styles</a:t>
            </a:r>
          </a:p>
        </p:txBody>
      </p:sp>
      <p:sp>
        <p:nvSpPr>
          <p:cNvPr id="4" name="Rectangle 60"/>
          <p:cNvSpPr>
            <a:spLocks noGrp="1" noChangeArrowheads="1"/>
          </p:cNvSpPr>
          <p:nvPr>
            <p:ph type="sldNum" sz="quarter" idx="13"/>
          </p:nvPr>
        </p:nvSpPr>
        <p:spPr>
          <a:ln/>
        </p:spPr>
        <p:txBody>
          <a:bodyPr/>
          <a:lstStyle>
            <a:lvl1pPr>
              <a:defRPr/>
            </a:lvl1pPr>
          </a:lstStyle>
          <a:p>
            <a:fld id="{74A53CCA-D7DE-41B3-82C1-BA69A335EF5B}" type="slidenum">
              <a:rPr lang="en-AU"/>
              <a:pPr/>
              <a:t>‹#›</a:t>
            </a:fld>
            <a:endParaRPr lang="en-AU"/>
          </a:p>
        </p:txBody>
      </p:sp>
      <p:sp>
        <p:nvSpPr>
          <p:cNvPr id="6" name="Rectangle 62"/>
          <p:cNvSpPr>
            <a:spLocks noGrp="1" noChangeArrowheads="1"/>
          </p:cNvSpPr>
          <p:nvPr>
            <p:ph type="ftr" sz="quarter" idx="14"/>
          </p:nvPr>
        </p:nvSpPr>
        <p:spPr>
          <a:ln/>
        </p:spPr>
        <p:txBody>
          <a:bodyPr/>
          <a:lstStyle>
            <a:lvl1pPr>
              <a:defRPr/>
            </a:lvl1pPr>
          </a:lstStyle>
          <a:p>
            <a:r>
              <a:rPr lang="en-AU"/>
              <a:t>© Accenture 2010 - All rights reserved</a:t>
            </a:r>
          </a:p>
        </p:txBody>
      </p:sp>
    </p:spTree>
    <p:extLst>
      <p:ext uri="{BB962C8B-B14F-4D97-AF65-F5344CB8AC3E}">
        <p14:creationId xmlns:p14="http://schemas.microsoft.com/office/powerpoint/2010/main" val="36732252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9C14B6D-6683-4304-976A-C8F761CE0F17}" type="datetimeFigureOut">
              <a:rPr lang="en-US" smtClean="0"/>
              <a:t>10/23/2018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8B043A-7BAD-42E3-B089-D4B92B192302}" type="slidenum">
              <a:rPr lang="en-US" smtClean="0"/>
              <a:t>‹#›</a:t>
            </a:fld>
            <a:endParaRPr lang="en-US"/>
          </a:p>
        </p:txBody>
      </p:sp>
    </p:spTree>
    <p:extLst>
      <p:ext uri="{BB962C8B-B14F-4D97-AF65-F5344CB8AC3E}">
        <p14:creationId xmlns:p14="http://schemas.microsoft.com/office/powerpoint/2010/main" val="16783590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69C14B6D-6683-4304-976A-C8F761CE0F17}" type="datetimeFigureOut">
              <a:rPr lang="en-US" smtClean="0"/>
              <a:t>10/23/2018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8B043A-7BAD-42E3-B089-D4B92B192302}" type="slidenum">
              <a:rPr lang="en-US" smtClean="0"/>
              <a:t>‹#›</a:t>
            </a:fld>
            <a:endParaRPr lang="en-US"/>
          </a:p>
        </p:txBody>
      </p:sp>
    </p:spTree>
    <p:extLst>
      <p:ext uri="{BB962C8B-B14F-4D97-AF65-F5344CB8AC3E}">
        <p14:creationId xmlns:p14="http://schemas.microsoft.com/office/powerpoint/2010/main" val="4260013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9C14B6D-6683-4304-976A-C8F761CE0F17}" type="datetimeFigureOut">
              <a:rPr lang="en-US" smtClean="0"/>
              <a:t>10/23/2018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8B043A-7BAD-42E3-B089-D4B92B192302}" type="slidenum">
              <a:rPr lang="en-US" smtClean="0"/>
              <a:t>‹#›</a:t>
            </a:fld>
            <a:endParaRPr lang="en-US"/>
          </a:p>
        </p:txBody>
      </p:sp>
    </p:spTree>
    <p:extLst>
      <p:ext uri="{BB962C8B-B14F-4D97-AF65-F5344CB8AC3E}">
        <p14:creationId xmlns:p14="http://schemas.microsoft.com/office/powerpoint/2010/main" val="14885272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9C14B6D-6683-4304-976A-C8F761CE0F17}" type="datetimeFigureOut">
              <a:rPr lang="en-US" smtClean="0"/>
              <a:t>10/23/2018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78B043A-7BAD-42E3-B089-D4B92B192302}" type="slidenum">
              <a:rPr lang="en-US" smtClean="0"/>
              <a:t>‹#›</a:t>
            </a:fld>
            <a:endParaRPr lang="en-US"/>
          </a:p>
        </p:txBody>
      </p:sp>
    </p:spTree>
    <p:extLst>
      <p:ext uri="{BB962C8B-B14F-4D97-AF65-F5344CB8AC3E}">
        <p14:creationId xmlns:p14="http://schemas.microsoft.com/office/powerpoint/2010/main" val="671644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9C14B6D-6683-4304-976A-C8F761CE0F17}" type="datetimeFigureOut">
              <a:rPr lang="en-US" smtClean="0"/>
              <a:t>10/23/2018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78B043A-7BAD-42E3-B089-D4B92B192302}" type="slidenum">
              <a:rPr lang="en-US" smtClean="0"/>
              <a:t>‹#›</a:t>
            </a:fld>
            <a:endParaRPr lang="en-US"/>
          </a:p>
        </p:txBody>
      </p:sp>
    </p:spTree>
    <p:extLst>
      <p:ext uri="{BB962C8B-B14F-4D97-AF65-F5344CB8AC3E}">
        <p14:creationId xmlns:p14="http://schemas.microsoft.com/office/powerpoint/2010/main" val="33398090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9C14B6D-6683-4304-976A-C8F761CE0F17}" type="datetimeFigureOut">
              <a:rPr lang="en-US" smtClean="0"/>
              <a:t>10/23/2018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78B043A-7BAD-42E3-B089-D4B92B192302}" type="slidenum">
              <a:rPr lang="en-US" smtClean="0"/>
              <a:t>‹#›</a:t>
            </a:fld>
            <a:endParaRPr lang="en-US"/>
          </a:p>
        </p:txBody>
      </p:sp>
    </p:spTree>
    <p:extLst>
      <p:ext uri="{BB962C8B-B14F-4D97-AF65-F5344CB8AC3E}">
        <p14:creationId xmlns:p14="http://schemas.microsoft.com/office/powerpoint/2010/main" val="8354700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69C14B6D-6683-4304-976A-C8F761CE0F17}" type="datetimeFigureOut">
              <a:rPr lang="en-US" smtClean="0"/>
              <a:t>10/23/2018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8B043A-7BAD-42E3-B089-D4B92B192302}" type="slidenum">
              <a:rPr lang="en-US" smtClean="0"/>
              <a:t>‹#›</a:t>
            </a:fld>
            <a:endParaRPr lang="en-US"/>
          </a:p>
        </p:txBody>
      </p:sp>
    </p:spTree>
    <p:extLst>
      <p:ext uri="{BB962C8B-B14F-4D97-AF65-F5344CB8AC3E}">
        <p14:creationId xmlns:p14="http://schemas.microsoft.com/office/powerpoint/2010/main" val="34219823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69C14B6D-6683-4304-976A-C8F761CE0F17}" type="datetimeFigureOut">
              <a:rPr lang="en-US" smtClean="0"/>
              <a:t>10/23/2018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8B043A-7BAD-42E3-B089-D4B92B192302}" type="slidenum">
              <a:rPr lang="en-US" smtClean="0"/>
              <a:t>‹#›</a:t>
            </a:fld>
            <a:endParaRPr lang="en-US"/>
          </a:p>
        </p:txBody>
      </p:sp>
    </p:spTree>
    <p:extLst>
      <p:ext uri="{BB962C8B-B14F-4D97-AF65-F5344CB8AC3E}">
        <p14:creationId xmlns:p14="http://schemas.microsoft.com/office/powerpoint/2010/main" val="36226198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9C14B6D-6683-4304-976A-C8F761CE0F17}" type="datetimeFigureOut">
              <a:rPr lang="en-US" smtClean="0"/>
              <a:t>10/23/2018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8B043A-7BAD-42E3-B089-D4B92B192302}" type="slidenum">
              <a:rPr lang="en-US" smtClean="0"/>
              <a:t>‹#›</a:t>
            </a:fld>
            <a:endParaRPr lang="en-US"/>
          </a:p>
        </p:txBody>
      </p:sp>
    </p:spTree>
    <p:extLst>
      <p:ext uri="{BB962C8B-B14F-4D97-AF65-F5344CB8AC3E}">
        <p14:creationId xmlns:p14="http://schemas.microsoft.com/office/powerpoint/2010/main" val="31257429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4"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6.jpg"/><Relationship Id="rId5" Type="http://schemas.openxmlformats.org/officeDocument/2006/relationships/image" Target="../media/image5.jpg"/><Relationship Id="rId4" Type="http://schemas.openxmlformats.org/officeDocument/2006/relationships/image" Target="../media/image4.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33745" y="1889374"/>
            <a:ext cx="11095348" cy="2098233"/>
          </a:xfrm>
        </p:spPr>
        <p:txBody>
          <a:bodyPr>
            <a:normAutofit fontScale="90000"/>
          </a:bodyPr>
          <a:lstStyle/>
          <a:p>
            <a:r>
              <a:rPr lang="en-US" b="1" dirty="0">
                <a:solidFill>
                  <a:srgbClr val="0070C0"/>
                </a:solidFill>
                <a:latin typeface="+mn-lt"/>
              </a:rPr>
              <a:t>Global Technical Mechanism for Addressing Nutrition Technical Issues</a:t>
            </a:r>
          </a:p>
        </p:txBody>
      </p:sp>
      <p:sp>
        <p:nvSpPr>
          <p:cNvPr id="4" name="Subtitle 2"/>
          <p:cNvSpPr txBox="1">
            <a:spLocks/>
          </p:cNvSpPr>
          <p:nvPr/>
        </p:nvSpPr>
        <p:spPr>
          <a:xfrm>
            <a:off x="2981019" y="4988709"/>
            <a:ext cx="6400800" cy="50318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3200" b="1" dirty="0">
                <a:solidFill>
                  <a:srgbClr val="FF0000"/>
                </a:solidFill>
              </a:rPr>
              <a:t>Advice . </a:t>
            </a:r>
            <a:r>
              <a:rPr lang="en-US" sz="3200" b="1" dirty="0">
                <a:solidFill>
                  <a:srgbClr val="00B050"/>
                </a:solidFill>
              </a:rPr>
              <a:t>Guidance.</a:t>
            </a:r>
            <a:r>
              <a:rPr lang="en-US" sz="3200" b="1" dirty="0">
                <a:solidFill>
                  <a:srgbClr val="0000FF"/>
                </a:solidFill>
              </a:rPr>
              <a:t> </a:t>
            </a:r>
            <a:r>
              <a:rPr lang="en-US" sz="3200" b="1" dirty="0">
                <a:solidFill>
                  <a:srgbClr val="002060"/>
                </a:solidFill>
              </a:rPr>
              <a:t>Expertise</a:t>
            </a:r>
            <a:r>
              <a:rPr lang="en-US" sz="3200" b="1" dirty="0"/>
              <a:t>.</a:t>
            </a:r>
            <a:r>
              <a:rPr lang="en-US" sz="3200" b="1" dirty="0">
                <a:solidFill>
                  <a:srgbClr val="0000FF"/>
                </a:solidFill>
              </a:rPr>
              <a:t> Learn. </a:t>
            </a:r>
          </a:p>
        </p:txBody>
      </p:sp>
      <p:pic>
        <p:nvPicPr>
          <p:cNvPr id="5" name="Picture 4"/>
          <p:cNvPicPr>
            <a:picLocks noChangeAspect="1"/>
          </p:cNvPicPr>
          <p:nvPr/>
        </p:nvPicPr>
        <p:blipFill>
          <a:blip r:embed="rId2"/>
          <a:stretch>
            <a:fillRect/>
          </a:stretch>
        </p:blipFill>
        <p:spPr>
          <a:xfrm>
            <a:off x="99442" y="0"/>
            <a:ext cx="3559538" cy="1889374"/>
          </a:xfrm>
          <a:prstGeom prst="rect">
            <a:avLst/>
          </a:prstGeom>
        </p:spPr>
      </p:pic>
      <p:pic>
        <p:nvPicPr>
          <p:cNvPr id="6" name="Picture 5" descr="UNICEF_LOGO_RGB Screen.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285365" y="379687"/>
            <a:ext cx="4290419" cy="10324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5239445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3842139" y="-92475"/>
            <a:ext cx="4213781" cy="461665"/>
          </a:xfrm>
          <a:prstGeom prst="rect">
            <a:avLst/>
          </a:prstGeom>
          <a:noFill/>
        </p:spPr>
        <p:txBody>
          <a:bodyPr wrap="square" rtlCol="0">
            <a:spAutoFit/>
          </a:bodyPr>
          <a:lstStyle/>
          <a:p>
            <a:r>
              <a:rPr lang="en-US" sz="2400" b="1" dirty="0"/>
              <a:t>Issue raised at county level</a:t>
            </a:r>
          </a:p>
        </p:txBody>
      </p:sp>
      <p:sp>
        <p:nvSpPr>
          <p:cNvPr id="18" name="TextBox 17"/>
          <p:cNvSpPr txBox="1"/>
          <p:nvPr/>
        </p:nvSpPr>
        <p:spPr>
          <a:xfrm>
            <a:off x="1637967" y="910503"/>
            <a:ext cx="9173230" cy="307777"/>
          </a:xfrm>
          <a:prstGeom prst="rect">
            <a:avLst/>
          </a:prstGeom>
          <a:noFill/>
        </p:spPr>
        <p:txBody>
          <a:bodyPr wrap="square" rtlCol="0">
            <a:spAutoFit/>
          </a:bodyPr>
          <a:lstStyle/>
          <a:p>
            <a:r>
              <a:rPr lang="en-US" sz="1400" b="1" i="1" dirty="0"/>
              <a:t>Capacity and resources at country/ regional level maximized but issue </a:t>
            </a:r>
            <a:r>
              <a:rPr lang="en-US" sz="1400" b="1" i="1" dirty="0">
                <a:solidFill>
                  <a:srgbClr val="FF0000"/>
                </a:solidFill>
              </a:rPr>
              <a:t>remains unresolved</a:t>
            </a:r>
            <a:r>
              <a:rPr lang="en-US" sz="1400" b="1" i="1" dirty="0"/>
              <a:t>? </a:t>
            </a:r>
          </a:p>
        </p:txBody>
      </p:sp>
      <p:sp>
        <p:nvSpPr>
          <p:cNvPr id="20" name="TextBox 19"/>
          <p:cNvSpPr txBox="1"/>
          <p:nvPr/>
        </p:nvSpPr>
        <p:spPr>
          <a:xfrm>
            <a:off x="2723323" y="3621253"/>
            <a:ext cx="7573616" cy="954107"/>
          </a:xfrm>
          <a:prstGeom prst="rect">
            <a:avLst/>
          </a:prstGeom>
          <a:noFill/>
        </p:spPr>
        <p:txBody>
          <a:bodyPr wrap="square" rtlCol="0">
            <a:spAutoFit/>
          </a:bodyPr>
          <a:lstStyle/>
          <a:p>
            <a:pPr marL="285750" indent="-285750" algn="ctr">
              <a:buFont typeface="Wingdings" panose="05000000000000000000" pitchFamily="2" charset="2"/>
              <a:buChar char="ü"/>
            </a:pPr>
            <a:r>
              <a:rPr lang="en-US" sz="1400" b="1" dirty="0"/>
              <a:t>Triage </a:t>
            </a:r>
            <a:r>
              <a:rPr lang="en-US" sz="1400" dirty="0"/>
              <a:t>the technical issue and </a:t>
            </a:r>
            <a:r>
              <a:rPr lang="en-US" sz="1400" b="1" dirty="0"/>
              <a:t>undertake required actions</a:t>
            </a:r>
            <a:endParaRPr lang="en-US" sz="1400" dirty="0"/>
          </a:p>
          <a:p>
            <a:pPr marL="285750" indent="-285750" algn="ctr">
              <a:buFont typeface="Wingdings" panose="05000000000000000000" pitchFamily="2" charset="2"/>
              <a:buChar char="ü"/>
            </a:pPr>
            <a:r>
              <a:rPr lang="en-US" sz="1400" b="1" dirty="0"/>
              <a:t>Escalate unresolved issues </a:t>
            </a:r>
            <a:r>
              <a:rPr lang="en-US" sz="1400" dirty="0"/>
              <a:t>(tech advice, specialized tech expertise and consensus- driven guidance) to the Global Thematic Working Groups (existing and non- existing) &amp; WHO as required</a:t>
            </a:r>
          </a:p>
          <a:p>
            <a:pPr marL="285750" indent="-285750" algn="ctr">
              <a:buFont typeface="Wingdings" panose="05000000000000000000" pitchFamily="2" charset="2"/>
              <a:buChar char="ü"/>
            </a:pPr>
            <a:r>
              <a:rPr lang="en-US" sz="1400" b="1" dirty="0"/>
              <a:t>Consolidat</a:t>
            </a:r>
            <a:r>
              <a:rPr lang="en-US" sz="1400" dirty="0"/>
              <a:t>e learnings and priority areas for support and research</a:t>
            </a:r>
          </a:p>
        </p:txBody>
      </p:sp>
      <p:grpSp>
        <p:nvGrpSpPr>
          <p:cNvPr id="21" name="Group 20"/>
          <p:cNvGrpSpPr/>
          <p:nvPr/>
        </p:nvGrpSpPr>
        <p:grpSpPr>
          <a:xfrm>
            <a:off x="1928648" y="5065007"/>
            <a:ext cx="10083232" cy="390437"/>
            <a:chOff x="16679" y="844047"/>
            <a:chExt cx="11961646" cy="1552281"/>
          </a:xfrm>
        </p:grpSpPr>
        <p:grpSp>
          <p:nvGrpSpPr>
            <p:cNvPr id="22" name="Group 21"/>
            <p:cNvGrpSpPr/>
            <p:nvPr/>
          </p:nvGrpSpPr>
          <p:grpSpPr>
            <a:xfrm>
              <a:off x="16679" y="844047"/>
              <a:ext cx="3619891" cy="1552280"/>
              <a:chOff x="2310526" y="1248192"/>
              <a:chExt cx="2438400" cy="2438400"/>
            </a:xfrm>
          </p:grpSpPr>
          <p:sp>
            <p:nvSpPr>
              <p:cNvPr id="29" name="Rectangle 28"/>
              <p:cNvSpPr/>
              <p:nvPr/>
            </p:nvSpPr>
            <p:spPr>
              <a:xfrm>
                <a:off x="2310526" y="1248192"/>
                <a:ext cx="2438400" cy="2438400"/>
              </a:xfrm>
              <a:prstGeom prst="rect">
                <a:avLst/>
              </a:prstGeom>
              <a:solidFill>
                <a:schemeClr val="accent4">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lIns="91443" tIns="45721" rIns="91443" bIns="45721" anchor="ctr"/>
              <a:lstStyle/>
              <a:p>
                <a:pPr algn="ctr" defTabSz="685767">
                  <a:defRPr/>
                </a:pPr>
                <a:endParaRPr lang="en-US" sz="1400" dirty="0"/>
              </a:p>
            </p:txBody>
          </p:sp>
          <p:sp>
            <p:nvSpPr>
              <p:cNvPr id="30" name="Title 20"/>
              <p:cNvSpPr txBox="1">
                <a:spLocks/>
              </p:cNvSpPr>
              <p:nvPr/>
            </p:nvSpPr>
            <p:spPr bwMode="auto">
              <a:xfrm>
                <a:off x="2459253" y="1423885"/>
                <a:ext cx="2017875" cy="1922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3" tIns="45721" rIns="91443" bIns="45721" anchor="ctr">
                <a:spAutoFit/>
              </a:bodyPr>
              <a:lstStyle>
                <a:lvl1pPr defTabSz="457200">
                  <a:defRPr sz="3600">
                    <a:solidFill>
                      <a:schemeClr val="tx1"/>
                    </a:solidFill>
                    <a:latin typeface="Lato Light" charset="0"/>
                    <a:ea typeface="MS PGothic" panose="020B0600070205080204" pitchFamily="34" charset="-128"/>
                  </a:defRPr>
                </a:lvl1pPr>
                <a:lvl2pPr marL="742950" indent="-285750" defTabSz="457200">
                  <a:defRPr sz="3600">
                    <a:solidFill>
                      <a:schemeClr val="tx1"/>
                    </a:solidFill>
                    <a:latin typeface="Lato Light" charset="0"/>
                    <a:ea typeface="MS PGothic" panose="020B0600070205080204" pitchFamily="34" charset="-128"/>
                  </a:defRPr>
                </a:lvl2pPr>
                <a:lvl3pPr marL="1143000" indent="-228600" defTabSz="457200">
                  <a:defRPr sz="3600">
                    <a:solidFill>
                      <a:schemeClr val="tx1"/>
                    </a:solidFill>
                    <a:latin typeface="Lato Light" charset="0"/>
                    <a:ea typeface="MS PGothic" panose="020B0600070205080204" pitchFamily="34" charset="-128"/>
                  </a:defRPr>
                </a:lvl3pPr>
                <a:lvl4pPr marL="1600200" indent="-228600" defTabSz="457200">
                  <a:defRPr sz="3600">
                    <a:solidFill>
                      <a:schemeClr val="tx1"/>
                    </a:solidFill>
                    <a:latin typeface="Lato Light" charset="0"/>
                    <a:ea typeface="MS PGothic" panose="020B0600070205080204" pitchFamily="34" charset="-128"/>
                  </a:defRPr>
                </a:lvl4pPr>
                <a:lvl5pPr marL="2057400" indent="-228600" defTabSz="457200">
                  <a:defRPr sz="3600">
                    <a:solidFill>
                      <a:schemeClr val="tx1"/>
                    </a:solidFill>
                    <a:latin typeface="Lato Light" charset="0"/>
                    <a:ea typeface="MS PGothic" panose="020B0600070205080204" pitchFamily="34" charset="-128"/>
                  </a:defRPr>
                </a:lvl5pPr>
                <a:lvl6pPr marL="2514600" indent="-228600" defTabSz="457200"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457200"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457200"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457200"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algn="ctr"/>
                <a:r>
                  <a:rPr lang="en-US" sz="1400" b="1" dirty="0">
                    <a:latin typeface="+mn-lt"/>
                  </a:rPr>
                  <a:t>Knowledge Management </a:t>
                </a:r>
              </a:p>
            </p:txBody>
          </p:sp>
        </p:grpSp>
        <p:grpSp>
          <p:nvGrpSpPr>
            <p:cNvPr id="23" name="Group 22"/>
            <p:cNvGrpSpPr/>
            <p:nvPr/>
          </p:nvGrpSpPr>
          <p:grpSpPr>
            <a:xfrm>
              <a:off x="3863077" y="844048"/>
              <a:ext cx="3619601" cy="1552280"/>
              <a:chOff x="7186791" y="1241622"/>
              <a:chExt cx="2438400" cy="2438400"/>
            </a:xfrm>
          </p:grpSpPr>
          <p:sp>
            <p:nvSpPr>
              <p:cNvPr id="27" name="Rectangle 26"/>
              <p:cNvSpPr/>
              <p:nvPr/>
            </p:nvSpPr>
            <p:spPr>
              <a:xfrm>
                <a:off x="7186791" y="1241622"/>
                <a:ext cx="2438400" cy="24384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3" tIns="45721" rIns="91443" bIns="45721" anchor="ctr"/>
              <a:lstStyle/>
              <a:p>
                <a:pPr algn="ctr" defTabSz="685767">
                  <a:defRPr/>
                </a:pPr>
                <a:endParaRPr lang="en-US" sz="1400" dirty="0"/>
              </a:p>
            </p:txBody>
          </p:sp>
          <p:sp>
            <p:nvSpPr>
              <p:cNvPr id="28" name="Title 20"/>
              <p:cNvSpPr txBox="1">
                <a:spLocks/>
              </p:cNvSpPr>
              <p:nvPr/>
            </p:nvSpPr>
            <p:spPr bwMode="auto">
              <a:xfrm>
                <a:off x="7332969" y="1503714"/>
                <a:ext cx="2013097" cy="1922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3" tIns="45721" rIns="91443" bIns="45721" anchor="ctr">
                <a:spAutoFit/>
              </a:bodyPr>
              <a:lstStyle>
                <a:lvl1pPr defTabSz="457200">
                  <a:defRPr sz="3600">
                    <a:solidFill>
                      <a:schemeClr val="tx1"/>
                    </a:solidFill>
                    <a:latin typeface="Lato Light" charset="0"/>
                    <a:ea typeface="MS PGothic" panose="020B0600070205080204" pitchFamily="34" charset="-128"/>
                  </a:defRPr>
                </a:lvl1pPr>
                <a:lvl2pPr marL="742950" indent="-285750" defTabSz="457200">
                  <a:defRPr sz="3600">
                    <a:solidFill>
                      <a:schemeClr val="tx1"/>
                    </a:solidFill>
                    <a:latin typeface="Lato Light" charset="0"/>
                    <a:ea typeface="MS PGothic" panose="020B0600070205080204" pitchFamily="34" charset="-128"/>
                  </a:defRPr>
                </a:lvl2pPr>
                <a:lvl3pPr marL="1143000" indent="-228600" defTabSz="457200">
                  <a:defRPr sz="3600">
                    <a:solidFill>
                      <a:schemeClr val="tx1"/>
                    </a:solidFill>
                    <a:latin typeface="Lato Light" charset="0"/>
                    <a:ea typeface="MS PGothic" panose="020B0600070205080204" pitchFamily="34" charset="-128"/>
                  </a:defRPr>
                </a:lvl3pPr>
                <a:lvl4pPr marL="1600200" indent="-228600" defTabSz="457200">
                  <a:defRPr sz="3600">
                    <a:solidFill>
                      <a:schemeClr val="tx1"/>
                    </a:solidFill>
                    <a:latin typeface="Lato Light" charset="0"/>
                    <a:ea typeface="MS PGothic" panose="020B0600070205080204" pitchFamily="34" charset="-128"/>
                  </a:defRPr>
                </a:lvl4pPr>
                <a:lvl5pPr marL="2057400" indent="-228600" defTabSz="457200">
                  <a:defRPr sz="3600">
                    <a:solidFill>
                      <a:schemeClr val="tx1"/>
                    </a:solidFill>
                    <a:latin typeface="Lato Light" charset="0"/>
                    <a:ea typeface="MS PGothic" panose="020B0600070205080204" pitchFamily="34" charset="-128"/>
                  </a:defRPr>
                </a:lvl5pPr>
                <a:lvl6pPr marL="2514600" indent="-228600" defTabSz="457200"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457200"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457200"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457200"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algn="ctr"/>
                <a:r>
                  <a:rPr lang="en-US" sz="1400" b="1" dirty="0">
                    <a:latin typeface="+mn-lt"/>
                  </a:rPr>
                  <a:t>Expertise/ capacity </a:t>
                </a:r>
                <a:endParaRPr lang="en-US" altLang="en-US" sz="1400" dirty="0">
                  <a:solidFill>
                    <a:schemeClr val="bg1"/>
                  </a:solidFill>
                  <a:latin typeface="+mn-lt"/>
                  <a:cs typeface="Calibri Light" panose="020F0302020204030204" pitchFamily="34" charset="0"/>
                </a:endParaRPr>
              </a:p>
            </p:txBody>
          </p:sp>
        </p:grpSp>
        <p:grpSp>
          <p:nvGrpSpPr>
            <p:cNvPr id="24" name="Group 23"/>
            <p:cNvGrpSpPr/>
            <p:nvPr/>
          </p:nvGrpSpPr>
          <p:grpSpPr>
            <a:xfrm>
              <a:off x="7587415" y="965345"/>
              <a:ext cx="4390910" cy="1411700"/>
              <a:chOff x="4764265" y="3829606"/>
              <a:chExt cx="2353764" cy="2212982"/>
            </a:xfrm>
          </p:grpSpPr>
          <p:sp>
            <p:nvSpPr>
              <p:cNvPr id="25" name="Rectangle 24"/>
              <p:cNvSpPr/>
              <p:nvPr/>
            </p:nvSpPr>
            <p:spPr>
              <a:xfrm>
                <a:off x="4794526" y="3829606"/>
                <a:ext cx="2323503" cy="2212982"/>
              </a:xfrm>
              <a:prstGeom prst="rect">
                <a:avLst/>
              </a:prstGeom>
              <a:solidFill>
                <a:srgbClr val="CCFF33"/>
              </a:solidFill>
              <a:ln>
                <a:noFill/>
              </a:ln>
              <a:effectLst/>
            </p:spPr>
            <p:style>
              <a:lnRef idx="1">
                <a:schemeClr val="accent1"/>
              </a:lnRef>
              <a:fillRef idx="3">
                <a:schemeClr val="accent1"/>
              </a:fillRef>
              <a:effectRef idx="2">
                <a:schemeClr val="accent1"/>
              </a:effectRef>
              <a:fontRef idx="minor">
                <a:schemeClr val="lt1"/>
              </a:fontRef>
            </p:style>
            <p:txBody>
              <a:bodyPr lIns="91443" tIns="45721" rIns="91443" bIns="45721" anchor="ctr"/>
              <a:lstStyle/>
              <a:p>
                <a:pPr algn="ctr" defTabSz="685767">
                  <a:defRPr/>
                </a:pPr>
                <a:endParaRPr lang="en-US" sz="1400" dirty="0"/>
              </a:p>
            </p:txBody>
          </p:sp>
          <p:sp>
            <p:nvSpPr>
              <p:cNvPr id="26" name="Title 20"/>
              <p:cNvSpPr txBox="1">
                <a:spLocks/>
              </p:cNvSpPr>
              <p:nvPr/>
            </p:nvSpPr>
            <p:spPr bwMode="auto">
              <a:xfrm>
                <a:off x="4764265" y="3945740"/>
                <a:ext cx="2019660" cy="1918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3" tIns="45721" rIns="91443" bIns="45721" anchor="ctr">
                <a:spAutoFit/>
              </a:bodyPr>
              <a:lstStyle>
                <a:lvl1pPr defTabSz="457200">
                  <a:defRPr sz="3600">
                    <a:solidFill>
                      <a:schemeClr val="tx1"/>
                    </a:solidFill>
                    <a:latin typeface="Lato Light" charset="0"/>
                    <a:ea typeface="MS PGothic" panose="020B0600070205080204" pitchFamily="34" charset="-128"/>
                  </a:defRPr>
                </a:lvl1pPr>
                <a:lvl2pPr marL="742950" indent="-285750" defTabSz="457200">
                  <a:defRPr sz="3600">
                    <a:solidFill>
                      <a:schemeClr val="tx1"/>
                    </a:solidFill>
                    <a:latin typeface="Lato Light" charset="0"/>
                    <a:ea typeface="MS PGothic" panose="020B0600070205080204" pitchFamily="34" charset="-128"/>
                  </a:defRPr>
                </a:lvl2pPr>
                <a:lvl3pPr marL="1143000" indent="-228600" defTabSz="457200">
                  <a:defRPr sz="3600">
                    <a:solidFill>
                      <a:schemeClr val="tx1"/>
                    </a:solidFill>
                    <a:latin typeface="Lato Light" charset="0"/>
                    <a:ea typeface="MS PGothic" panose="020B0600070205080204" pitchFamily="34" charset="-128"/>
                  </a:defRPr>
                </a:lvl3pPr>
                <a:lvl4pPr marL="1600200" indent="-228600" defTabSz="457200">
                  <a:defRPr sz="3600">
                    <a:solidFill>
                      <a:schemeClr val="tx1"/>
                    </a:solidFill>
                    <a:latin typeface="Lato Light" charset="0"/>
                    <a:ea typeface="MS PGothic" panose="020B0600070205080204" pitchFamily="34" charset="-128"/>
                  </a:defRPr>
                </a:lvl4pPr>
                <a:lvl5pPr marL="2057400" indent="-228600" defTabSz="457200">
                  <a:defRPr sz="3600">
                    <a:solidFill>
                      <a:schemeClr val="tx1"/>
                    </a:solidFill>
                    <a:latin typeface="Lato Light" charset="0"/>
                    <a:ea typeface="MS PGothic" panose="020B0600070205080204" pitchFamily="34" charset="-128"/>
                  </a:defRPr>
                </a:lvl5pPr>
                <a:lvl6pPr marL="2514600" indent="-228600" defTabSz="457200"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457200"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457200"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457200"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algn="ctr"/>
                <a:r>
                  <a:rPr lang="en-US" sz="1400" b="1" dirty="0">
                    <a:latin typeface="+mn-lt"/>
                  </a:rPr>
                  <a:t>Tech advice and guidance</a:t>
                </a:r>
                <a:endParaRPr lang="en-US" sz="1400" dirty="0">
                  <a:latin typeface="+mn-lt"/>
                </a:endParaRPr>
              </a:p>
            </p:txBody>
          </p:sp>
        </p:grpSp>
      </p:grpSp>
      <p:sp>
        <p:nvSpPr>
          <p:cNvPr id="32" name="TextBox 31"/>
          <p:cNvSpPr txBox="1"/>
          <p:nvPr/>
        </p:nvSpPr>
        <p:spPr>
          <a:xfrm>
            <a:off x="260443" y="331955"/>
            <a:ext cx="1034404" cy="523220"/>
          </a:xfrm>
          <a:prstGeom prst="rect">
            <a:avLst/>
          </a:prstGeom>
          <a:noFill/>
        </p:spPr>
        <p:txBody>
          <a:bodyPr wrap="square" rtlCol="0">
            <a:spAutoFit/>
          </a:bodyPr>
          <a:lstStyle/>
          <a:p>
            <a:r>
              <a:rPr lang="en-US" sz="1400" b="1" i="1" dirty="0"/>
              <a:t>Issues can include </a:t>
            </a:r>
          </a:p>
        </p:txBody>
      </p:sp>
      <p:grpSp>
        <p:nvGrpSpPr>
          <p:cNvPr id="36" name="Group 35"/>
          <p:cNvGrpSpPr/>
          <p:nvPr/>
        </p:nvGrpSpPr>
        <p:grpSpPr>
          <a:xfrm>
            <a:off x="137056" y="1350056"/>
            <a:ext cx="10758076" cy="2016388"/>
            <a:chOff x="-170189" y="1197696"/>
            <a:chExt cx="10758076" cy="1889475"/>
          </a:xfrm>
        </p:grpSpPr>
        <p:grpSp>
          <p:nvGrpSpPr>
            <p:cNvPr id="31" name="Group 30"/>
            <p:cNvGrpSpPr/>
            <p:nvPr/>
          </p:nvGrpSpPr>
          <p:grpSpPr>
            <a:xfrm>
              <a:off x="-170189" y="1197696"/>
              <a:ext cx="10758076" cy="1889475"/>
              <a:chOff x="-445838" y="911928"/>
              <a:chExt cx="10758076" cy="1889475"/>
            </a:xfrm>
          </p:grpSpPr>
          <p:sp>
            <p:nvSpPr>
              <p:cNvPr id="5" name="Rectangle: Rounded Corners 4"/>
              <p:cNvSpPr/>
              <p:nvPr/>
            </p:nvSpPr>
            <p:spPr>
              <a:xfrm>
                <a:off x="2563640" y="2069012"/>
                <a:ext cx="1787812" cy="452486"/>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1400" b="1" dirty="0">
                    <a:solidFill>
                      <a:schemeClr val="tx1"/>
                    </a:solidFill>
                  </a:rPr>
                  <a:t>GNC – Helpdesk </a:t>
                </a:r>
              </a:p>
            </p:txBody>
          </p:sp>
          <p:sp>
            <p:nvSpPr>
              <p:cNvPr id="8" name="Rectangle: Rounded Corners 7"/>
              <p:cNvSpPr/>
              <p:nvPr/>
            </p:nvSpPr>
            <p:spPr>
              <a:xfrm>
                <a:off x="4715565" y="2021357"/>
                <a:ext cx="1635333" cy="452486"/>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1400" b="1" dirty="0">
                    <a:solidFill>
                      <a:schemeClr val="tx1"/>
                    </a:solidFill>
                  </a:rPr>
                  <a:t>UNICEF HQ </a:t>
                </a:r>
              </a:p>
            </p:txBody>
          </p:sp>
          <p:sp>
            <p:nvSpPr>
              <p:cNvPr id="11" name="Rectangle: Rounded Corners 10"/>
              <p:cNvSpPr/>
              <p:nvPr/>
            </p:nvSpPr>
            <p:spPr>
              <a:xfrm>
                <a:off x="8690441" y="2034883"/>
                <a:ext cx="1621797" cy="452486"/>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1400" b="1" dirty="0" err="1">
                    <a:solidFill>
                      <a:schemeClr val="tx1"/>
                    </a:solidFill>
                  </a:rPr>
                  <a:t>En</a:t>
                </a:r>
                <a:r>
                  <a:rPr lang="en-US" sz="1400" b="1" dirty="0">
                    <a:solidFill>
                      <a:schemeClr val="tx1"/>
                    </a:solidFill>
                  </a:rPr>
                  <a:t>-net</a:t>
                </a:r>
              </a:p>
            </p:txBody>
          </p:sp>
          <p:sp>
            <p:nvSpPr>
              <p:cNvPr id="14" name="Rectangle: Rounded Corners 13"/>
              <p:cNvSpPr/>
              <p:nvPr/>
            </p:nvSpPr>
            <p:spPr>
              <a:xfrm>
                <a:off x="6754417" y="2072541"/>
                <a:ext cx="1619671" cy="452486"/>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1400" b="1" dirty="0">
                    <a:solidFill>
                      <a:schemeClr val="tx1"/>
                    </a:solidFill>
                  </a:rPr>
                  <a:t>Tech- RRT </a:t>
                </a:r>
              </a:p>
            </p:txBody>
          </p:sp>
          <p:sp>
            <p:nvSpPr>
              <p:cNvPr id="16" name="TextBox 15"/>
              <p:cNvSpPr txBox="1"/>
              <p:nvPr/>
            </p:nvSpPr>
            <p:spPr>
              <a:xfrm>
                <a:off x="-445838" y="1907348"/>
                <a:ext cx="1500911" cy="894055"/>
              </a:xfrm>
              <a:prstGeom prst="rect">
                <a:avLst/>
              </a:prstGeom>
              <a:noFill/>
            </p:spPr>
            <p:txBody>
              <a:bodyPr wrap="square" rtlCol="0">
                <a:spAutoFit/>
              </a:bodyPr>
              <a:lstStyle/>
              <a:p>
                <a:r>
                  <a:rPr lang="en-US" sz="1400" b="1" i="1" dirty="0"/>
                  <a:t>Who to access for support? </a:t>
                </a:r>
                <a:r>
                  <a:rPr lang="en-US" sz="1400" i="1" dirty="0">
                    <a:solidFill>
                      <a:schemeClr val="bg2">
                        <a:lumMod val="50000"/>
                      </a:schemeClr>
                    </a:solidFill>
                  </a:rPr>
                  <a:t>Entities serving the collective</a:t>
                </a:r>
              </a:p>
            </p:txBody>
          </p:sp>
          <p:sp>
            <p:nvSpPr>
              <p:cNvPr id="19" name="Arrow: Down 18"/>
              <p:cNvSpPr/>
              <p:nvPr/>
            </p:nvSpPr>
            <p:spPr>
              <a:xfrm>
                <a:off x="1345755" y="911928"/>
                <a:ext cx="7890893" cy="905042"/>
              </a:xfrm>
              <a:prstGeom prst="downArrow">
                <a:avLst/>
              </a:prstGeom>
              <a:solidFill>
                <a:srgbClr val="00B0F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solidFill>
                      <a:schemeClr val="tx1"/>
                    </a:solidFill>
                  </a:rPr>
                  <a:t>Options to reach for support</a:t>
                </a:r>
              </a:p>
            </p:txBody>
          </p:sp>
        </p:grpSp>
        <p:sp>
          <p:nvSpPr>
            <p:cNvPr id="33" name="Arrow: Left-Right 32"/>
            <p:cNvSpPr/>
            <p:nvPr/>
          </p:nvSpPr>
          <p:spPr>
            <a:xfrm>
              <a:off x="4627101" y="2459081"/>
              <a:ext cx="334941" cy="226243"/>
            </a:xfrm>
            <a:prstGeom prst="lef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1400" dirty="0">
                <a:solidFill>
                  <a:schemeClr val="bg2">
                    <a:lumMod val="50000"/>
                  </a:schemeClr>
                </a:solidFill>
              </a:endParaRPr>
            </a:p>
          </p:txBody>
        </p:sp>
        <p:sp>
          <p:nvSpPr>
            <p:cNvPr id="34" name="Arrow: Left-Right 33"/>
            <p:cNvSpPr/>
            <p:nvPr/>
          </p:nvSpPr>
          <p:spPr>
            <a:xfrm>
              <a:off x="6663417" y="2509721"/>
              <a:ext cx="334941" cy="226243"/>
            </a:xfrm>
            <a:prstGeom prst="lef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1400" dirty="0">
                <a:solidFill>
                  <a:schemeClr val="bg2">
                    <a:lumMod val="50000"/>
                  </a:schemeClr>
                </a:solidFill>
              </a:endParaRPr>
            </a:p>
          </p:txBody>
        </p:sp>
        <p:sp>
          <p:nvSpPr>
            <p:cNvPr id="35" name="Arrow: Left-Right 34"/>
            <p:cNvSpPr/>
            <p:nvPr/>
          </p:nvSpPr>
          <p:spPr>
            <a:xfrm>
              <a:off x="8631149" y="2484980"/>
              <a:ext cx="334941" cy="226243"/>
            </a:xfrm>
            <a:prstGeom prst="lef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1400" dirty="0">
                <a:solidFill>
                  <a:schemeClr val="bg2">
                    <a:lumMod val="50000"/>
                  </a:schemeClr>
                </a:solidFill>
              </a:endParaRPr>
            </a:p>
          </p:txBody>
        </p:sp>
      </p:grpSp>
      <p:sp>
        <p:nvSpPr>
          <p:cNvPr id="37" name="TextBox 36"/>
          <p:cNvSpPr txBox="1"/>
          <p:nvPr/>
        </p:nvSpPr>
        <p:spPr>
          <a:xfrm>
            <a:off x="137056" y="1226511"/>
            <a:ext cx="1870548" cy="954107"/>
          </a:xfrm>
          <a:prstGeom prst="rect">
            <a:avLst/>
          </a:prstGeom>
          <a:noFill/>
        </p:spPr>
        <p:txBody>
          <a:bodyPr wrap="square" rtlCol="0">
            <a:spAutoFit/>
          </a:bodyPr>
          <a:lstStyle/>
          <a:p>
            <a:r>
              <a:rPr lang="en-US" sz="1400" b="1" i="1" dirty="0"/>
              <a:t>How to access support? </a:t>
            </a:r>
          </a:p>
          <a:p>
            <a:r>
              <a:rPr lang="en-US" sz="1400" i="1" dirty="0">
                <a:solidFill>
                  <a:schemeClr val="bg2">
                    <a:lumMod val="50000"/>
                  </a:schemeClr>
                </a:solidFill>
              </a:rPr>
              <a:t>Calls, Email, Portal, Skype, Social media</a:t>
            </a:r>
          </a:p>
        </p:txBody>
      </p:sp>
      <p:sp>
        <p:nvSpPr>
          <p:cNvPr id="38" name="TextBox 37"/>
          <p:cNvSpPr txBox="1"/>
          <p:nvPr/>
        </p:nvSpPr>
        <p:spPr>
          <a:xfrm>
            <a:off x="96896" y="5153975"/>
            <a:ext cx="1427950" cy="954107"/>
          </a:xfrm>
          <a:prstGeom prst="rect">
            <a:avLst/>
          </a:prstGeom>
          <a:noFill/>
        </p:spPr>
        <p:txBody>
          <a:bodyPr wrap="square" rtlCol="0">
            <a:spAutoFit/>
          </a:bodyPr>
          <a:lstStyle/>
          <a:p>
            <a:r>
              <a:rPr lang="en-US" sz="1400" b="1" i="1" dirty="0"/>
              <a:t>What support and products </a:t>
            </a:r>
            <a:r>
              <a:rPr lang="en-US" sz="1400" i="1" dirty="0">
                <a:solidFill>
                  <a:schemeClr val="bg2">
                    <a:lumMod val="50000"/>
                  </a:schemeClr>
                </a:solidFill>
              </a:rPr>
              <a:t>you should expect</a:t>
            </a:r>
            <a:r>
              <a:rPr lang="en-US" sz="1400" b="1" i="1" dirty="0">
                <a:solidFill>
                  <a:schemeClr val="bg2">
                    <a:lumMod val="50000"/>
                  </a:schemeClr>
                </a:solidFill>
              </a:rPr>
              <a:t>?  </a:t>
            </a:r>
          </a:p>
        </p:txBody>
      </p:sp>
      <p:sp>
        <p:nvSpPr>
          <p:cNvPr id="39" name="Left Brace 38"/>
          <p:cNvSpPr/>
          <p:nvPr/>
        </p:nvSpPr>
        <p:spPr>
          <a:xfrm rot="16200000">
            <a:off x="6831188" y="-616916"/>
            <a:ext cx="487442" cy="7856749"/>
          </a:xfrm>
          <a:prstGeom prst="lef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0" name="TextBox 39"/>
          <p:cNvSpPr txBox="1"/>
          <p:nvPr/>
        </p:nvSpPr>
        <p:spPr>
          <a:xfrm>
            <a:off x="117126" y="3609270"/>
            <a:ext cx="1502551" cy="1169551"/>
          </a:xfrm>
          <a:prstGeom prst="rect">
            <a:avLst/>
          </a:prstGeom>
          <a:noFill/>
        </p:spPr>
        <p:txBody>
          <a:bodyPr wrap="square" rtlCol="0">
            <a:spAutoFit/>
          </a:bodyPr>
          <a:lstStyle/>
          <a:p>
            <a:r>
              <a:rPr lang="en-US" sz="1400" b="1" i="1" dirty="0"/>
              <a:t>What Actions will </a:t>
            </a:r>
            <a:r>
              <a:rPr lang="en-US" sz="1400" i="1" dirty="0">
                <a:solidFill>
                  <a:schemeClr val="bg2">
                    <a:lumMod val="50000"/>
                  </a:schemeClr>
                </a:solidFill>
              </a:rPr>
              <a:t>the entities serving the collective  undertake? </a:t>
            </a:r>
          </a:p>
        </p:txBody>
      </p:sp>
      <p:grpSp>
        <p:nvGrpSpPr>
          <p:cNvPr id="42" name="Group 41"/>
          <p:cNvGrpSpPr/>
          <p:nvPr/>
        </p:nvGrpSpPr>
        <p:grpSpPr>
          <a:xfrm>
            <a:off x="1625871" y="417030"/>
            <a:ext cx="8493551" cy="523221"/>
            <a:chOff x="82662" y="582623"/>
            <a:chExt cx="12109338" cy="2080195"/>
          </a:xfrm>
        </p:grpSpPr>
        <p:grpSp>
          <p:nvGrpSpPr>
            <p:cNvPr id="43" name="Group 42"/>
            <p:cNvGrpSpPr/>
            <p:nvPr/>
          </p:nvGrpSpPr>
          <p:grpSpPr>
            <a:xfrm>
              <a:off x="82662" y="846575"/>
              <a:ext cx="3619891" cy="1552280"/>
              <a:chOff x="2354973" y="1252164"/>
              <a:chExt cx="2438400" cy="2438400"/>
            </a:xfrm>
          </p:grpSpPr>
          <p:sp>
            <p:nvSpPr>
              <p:cNvPr id="50" name="Rectangle 49"/>
              <p:cNvSpPr/>
              <p:nvPr/>
            </p:nvSpPr>
            <p:spPr>
              <a:xfrm>
                <a:off x="2354973" y="1252164"/>
                <a:ext cx="2438400" cy="2438400"/>
              </a:xfrm>
              <a:prstGeom prst="rect">
                <a:avLst/>
              </a:prstGeom>
              <a:solidFill>
                <a:srgbClr val="FF6699"/>
              </a:solidFill>
              <a:ln>
                <a:noFill/>
              </a:ln>
              <a:effectLst/>
            </p:spPr>
            <p:style>
              <a:lnRef idx="1">
                <a:schemeClr val="accent1"/>
              </a:lnRef>
              <a:fillRef idx="3">
                <a:schemeClr val="accent1"/>
              </a:fillRef>
              <a:effectRef idx="2">
                <a:schemeClr val="accent1"/>
              </a:effectRef>
              <a:fontRef idx="minor">
                <a:schemeClr val="lt1"/>
              </a:fontRef>
            </p:style>
            <p:txBody>
              <a:bodyPr lIns="91443" tIns="45721" rIns="91443" bIns="45721" anchor="ctr"/>
              <a:lstStyle/>
              <a:p>
                <a:pPr algn="ctr" defTabSz="685767">
                  <a:defRPr/>
                </a:pPr>
                <a:endParaRPr lang="en-US" sz="1400" dirty="0"/>
              </a:p>
            </p:txBody>
          </p:sp>
          <p:sp>
            <p:nvSpPr>
              <p:cNvPr id="51" name="Title 20"/>
              <p:cNvSpPr txBox="1">
                <a:spLocks/>
              </p:cNvSpPr>
              <p:nvPr/>
            </p:nvSpPr>
            <p:spPr bwMode="auto">
              <a:xfrm>
                <a:off x="2575128" y="1716141"/>
                <a:ext cx="2017875" cy="1922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3" tIns="45721" rIns="91443" bIns="45721" anchor="ctr">
                <a:spAutoFit/>
              </a:bodyPr>
              <a:lstStyle>
                <a:lvl1pPr defTabSz="457200">
                  <a:defRPr sz="3600">
                    <a:solidFill>
                      <a:schemeClr val="tx1"/>
                    </a:solidFill>
                    <a:latin typeface="Lato Light" charset="0"/>
                    <a:ea typeface="MS PGothic" panose="020B0600070205080204" pitchFamily="34" charset="-128"/>
                  </a:defRPr>
                </a:lvl1pPr>
                <a:lvl2pPr marL="742950" indent="-285750" defTabSz="457200">
                  <a:defRPr sz="3600">
                    <a:solidFill>
                      <a:schemeClr val="tx1"/>
                    </a:solidFill>
                    <a:latin typeface="Lato Light" charset="0"/>
                    <a:ea typeface="MS PGothic" panose="020B0600070205080204" pitchFamily="34" charset="-128"/>
                  </a:defRPr>
                </a:lvl2pPr>
                <a:lvl3pPr marL="1143000" indent="-228600" defTabSz="457200">
                  <a:defRPr sz="3600">
                    <a:solidFill>
                      <a:schemeClr val="tx1"/>
                    </a:solidFill>
                    <a:latin typeface="Lato Light" charset="0"/>
                    <a:ea typeface="MS PGothic" panose="020B0600070205080204" pitchFamily="34" charset="-128"/>
                  </a:defRPr>
                </a:lvl3pPr>
                <a:lvl4pPr marL="1600200" indent="-228600" defTabSz="457200">
                  <a:defRPr sz="3600">
                    <a:solidFill>
                      <a:schemeClr val="tx1"/>
                    </a:solidFill>
                    <a:latin typeface="Lato Light" charset="0"/>
                    <a:ea typeface="MS PGothic" panose="020B0600070205080204" pitchFamily="34" charset="-128"/>
                  </a:defRPr>
                </a:lvl4pPr>
                <a:lvl5pPr marL="2057400" indent="-228600" defTabSz="457200">
                  <a:defRPr sz="3600">
                    <a:solidFill>
                      <a:schemeClr val="tx1"/>
                    </a:solidFill>
                    <a:latin typeface="Lato Light" charset="0"/>
                    <a:ea typeface="MS PGothic" panose="020B0600070205080204" pitchFamily="34" charset="-128"/>
                  </a:defRPr>
                </a:lvl5pPr>
                <a:lvl6pPr marL="2514600" indent="-228600" defTabSz="457200"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457200"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457200"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457200"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algn="ctr"/>
                <a:r>
                  <a:rPr lang="en-US" sz="1400" b="1" dirty="0">
                    <a:latin typeface="+mn-lt"/>
                  </a:rPr>
                  <a:t>Technical advice</a:t>
                </a:r>
              </a:p>
            </p:txBody>
          </p:sp>
        </p:grpSp>
        <p:grpSp>
          <p:nvGrpSpPr>
            <p:cNvPr id="44" name="Group 43"/>
            <p:cNvGrpSpPr/>
            <p:nvPr/>
          </p:nvGrpSpPr>
          <p:grpSpPr>
            <a:xfrm>
              <a:off x="3863077" y="582623"/>
              <a:ext cx="3619601" cy="2080195"/>
              <a:chOff x="7186791" y="830963"/>
              <a:chExt cx="2438400" cy="3267675"/>
            </a:xfrm>
          </p:grpSpPr>
          <p:sp>
            <p:nvSpPr>
              <p:cNvPr id="48" name="Rectangle 47"/>
              <p:cNvSpPr/>
              <p:nvPr/>
            </p:nvSpPr>
            <p:spPr>
              <a:xfrm>
                <a:off x="7186791" y="1241622"/>
                <a:ext cx="2438400" cy="2438400"/>
              </a:xfrm>
              <a:prstGeom prst="rect">
                <a:avLst/>
              </a:prstGeom>
              <a:solidFill>
                <a:srgbClr val="FF6600"/>
              </a:solidFill>
              <a:ln>
                <a:noFill/>
              </a:ln>
              <a:effectLst/>
            </p:spPr>
            <p:style>
              <a:lnRef idx="1">
                <a:schemeClr val="accent1"/>
              </a:lnRef>
              <a:fillRef idx="3">
                <a:schemeClr val="accent1"/>
              </a:fillRef>
              <a:effectRef idx="2">
                <a:schemeClr val="accent1"/>
              </a:effectRef>
              <a:fontRef idx="minor">
                <a:schemeClr val="lt1"/>
              </a:fontRef>
            </p:style>
            <p:txBody>
              <a:bodyPr lIns="91443" tIns="45721" rIns="91443" bIns="45721" anchor="ctr"/>
              <a:lstStyle/>
              <a:p>
                <a:pPr algn="ctr" defTabSz="685767">
                  <a:defRPr/>
                </a:pPr>
                <a:endParaRPr lang="en-US" sz="1400" dirty="0"/>
              </a:p>
            </p:txBody>
          </p:sp>
          <p:sp>
            <p:nvSpPr>
              <p:cNvPr id="49" name="Title 20"/>
              <p:cNvSpPr txBox="1">
                <a:spLocks/>
              </p:cNvSpPr>
              <p:nvPr/>
            </p:nvSpPr>
            <p:spPr bwMode="auto">
              <a:xfrm>
                <a:off x="7421526" y="830963"/>
                <a:ext cx="2013097" cy="326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3" tIns="45721" rIns="91443" bIns="45721" anchor="ctr">
                <a:spAutoFit/>
              </a:bodyPr>
              <a:lstStyle>
                <a:lvl1pPr defTabSz="457200">
                  <a:defRPr sz="3600">
                    <a:solidFill>
                      <a:schemeClr val="tx1"/>
                    </a:solidFill>
                    <a:latin typeface="Lato Light" charset="0"/>
                    <a:ea typeface="MS PGothic" panose="020B0600070205080204" pitchFamily="34" charset="-128"/>
                  </a:defRPr>
                </a:lvl1pPr>
                <a:lvl2pPr marL="742950" indent="-285750" defTabSz="457200">
                  <a:defRPr sz="3600">
                    <a:solidFill>
                      <a:schemeClr val="tx1"/>
                    </a:solidFill>
                    <a:latin typeface="Lato Light" charset="0"/>
                    <a:ea typeface="MS PGothic" panose="020B0600070205080204" pitchFamily="34" charset="-128"/>
                  </a:defRPr>
                </a:lvl2pPr>
                <a:lvl3pPr marL="1143000" indent="-228600" defTabSz="457200">
                  <a:defRPr sz="3600">
                    <a:solidFill>
                      <a:schemeClr val="tx1"/>
                    </a:solidFill>
                    <a:latin typeface="Lato Light" charset="0"/>
                    <a:ea typeface="MS PGothic" panose="020B0600070205080204" pitchFamily="34" charset="-128"/>
                  </a:defRPr>
                </a:lvl3pPr>
                <a:lvl4pPr marL="1600200" indent="-228600" defTabSz="457200">
                  <a:defRPr sz="3600">
                    <a:solidFill>
                      <a:schemeClr val="tx1"/>
                    </a:solidFill>
                    <a:latin typeface="Lato Light" charset="0"/>
                    <a:ea typeface="MS PGothic" panose="020B0600070205080204" pitchFamily="34" charset="-128"/>
                  </a:defRPr>
                </a:lvl4pPr>
                <a:lvl5pPr marL="2057400" indent="-228600" defTabSz="457200">
                  <a:defRPr sz="3600">
                    <a:solidFill>
                      <a:schemeClr val="tx1"/>
                    </a:solidFill>
                    <a:latin typeface="Lato Light" charset="0"/>
                    <a:ea typeface="MS PGothic" panose="020B0600070205080204" pitchFamily="34" charset="-128"/>
                  </a:defRPr>
                </a:lvl5pPr>
                <a:lvl6pPr marL="2514600" indent="-228600" defTabSz="457200"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457200"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457200"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457200"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algn="ctr"/>
                <a:r>
                  <a:rPr lang="en-US" sz="1400" b="1" dirty="0">
                    <a:latin typeface="+mn-lt"/>
                  </a:rPr>
                  <a:t>Consensus driven guidance</a:t>
                </a:r>
                <a:endParaRPr lang="en-US" altLang="en-US" sz="1400" dirty="0">
                  <a:solidFill>
                    <a:schemeClr val="bg1"/>
                  </a:solidFill>
                  <a:latin typeface="+mn-lt"/>
                  <a:cs typeface="Calibri Light" panose="020F0302020204030204" pitchFamily="34" charset="0"/>
                </a:endParaRPr>
              </a:p>
            </p:txBody>
          </p:sp>
        </p:grpSp>
        <p:grpSp>
          <p:nvGrpSpPr>
            <p:cNvPr id="45" name="Group 44"/>
            <p:cNvGrpSpPr/>
            <p:nvPr/>
          </p:nvGrpSpPr>
          <p:grpSpPr>
            <a:xfrm>
              <a:off x="7643202" y="886120"/>
              <a:ext cx="4548798" cy="1561168"/>
              <a:chOff x="4794169" y="3705413"/>
              <a:chExt cx="2438400" cy="2447288"/>
            </a:xfrm>
          </p:grpSpPr>
          <p:sp>
            <p:nvSpPr>
              <p:cNvPr id="46" name="Rectangle 45"/>
              <p:cNvSpPr/>
              <p:nvPr/>
            </p:nvSpPr>
            <p:spPr>
              <a:xfrm>
                <a:off x="4794169" y="3705413"/>
                <a:ext cx="2438400" cy="2447288"/>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91443" tIns="45721" rIns="91443" bIns="45721" anchor="ctr"/>
              <a:lstStyle/>
              <a:p>
                <a:pPr algn="ctr" defTabSz="685767">
                  <a:defRPr/>
                </a:pPr>
                <a:endParaRPr lang="en-US" sz="1400" dirty="0"/>
              </a:p>
            </p:txBody>
          </p:sp>
          <p:sp>
            <p:nvSpPr>
              <p:cNvPr id="47" name="Title 20"/>
              <p:cNvSpPr txBox="1">
                <a:spLocks/>
              </p:cNvSpPr>
              <p:nvPr/>
            </p:nvSpPr>
            <p:spPr bwMode="auto">
              <a:xfrm>
                <a:off x="5014286" y="3947741"/>
                <a:ext cx="2019660" cy="1918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3" tIns="45721" rIns="91443" bIns="45721" anchor="ctr">
                <a:spAutoFit/>
              </a:bodyPr>
              <a:lstStyle>
                <a:lvl1pPr defTabSz="457200">
                  <a:defRPr sz="3600">
                    <a:solidFill>
                      <a:schemeClr val="tx1"/>
                    </a:solidFill>
                    <a:latin typeface="Lato Light" charset="0"/>
                    <a:ea typeface="MS PGothic" panose="020B0600070205080204" pitchFamily="34" charset="-128"/>
                  </a:defRPr>
                </a:lvl1pPr>
                <a:lvl2pPr marL="742950" indent="-285750" defTabSz="457200">
                  <a:defRPr sz="3600">
                    <a:solidFill>
                      <a:schemeClr val="tx1"/>
                    </a:solidFill>
                    <a:latin typeface="Lato Light" charset="0"/>
                    <a:ea typeface="MS PGothic" panose="020B0600070205080204" pitchFamily="34" charset="-128"/>
                  </a:defRPr>
                </a:lvl2pPr>
                <a:lvl3pPr marL="1143000" indent="-228600" defTabSz="457200">
                  <a:defRPr sz="3600">
                    <a:solidFill>
                      <a:schemeClr val="tx1"/>
                    </a:solidFill>
                    <a:latin typeface="Lato Light" charset="0"/>
                    <a:ea typeface="MS PGothic" panose="020B0600070205080204" pitchFamily="34" charset="-128"/>
                  </a:defRPr>
                </a:lvl3pPr>
                <a:lvl4pPr marL="1600200" indent="-228600" defTabSz="457200">
                  <a:defRPr sz="3600">
                    <a:solidFill>
                      <a:schemeClr val="tx1"/>
                    </a:solidFill>
                    <a:latin typeface="Lato Light" charset="0"/>
                    <a:ea typeface="MS PGothic" panose="020B0600070205080204" pitchFamily="34" charset="-128"/>
                  </a:defRPr>
                </a:lvl4pPr>
                <a:lvl5pPr marL="2057400" indent="-228600" defTabSz="457200">
                  <a:defRPr sz="3600">
                    <a:solidFill>
                      <a:schemeClr val="tx1"/>
                    </a:solidFill>
                    <a:latin typeface="Lato Light" charset="0"/>
                    <a:ea typeface="MS PGothic" panose="020B0600070205080204" pitchFamily="34" charset="-128"/>
                  </a:defRPr>
                </a:lvl5pPr>
                <a:lvl6pPr marL="2514600" indent="-228600" defTabSz="457200"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457200"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457200"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457200"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algn="ctr"/>
                <a:r>
                  <a:rPr lang="en-US" sz="1400" b="1" dirty="0">
                    <a:latin typeface="+mn-lt"/>
                  </a:rPr>
                  <a:t>Specialized technical expertise</a:t>
                </a:r>
                <a:endParaRPr lang="en-US" sz="1400" dirty="0">
                  <a:latin typeface="+mn-lt"/>
                </a:endParaRPr>
              </a:p>
            </p:txBody>
          </p:sp>
        </p:grpSp>
      </p:grpSp>
      <p:sp>
        <p:nvSpPr>
          <p:cNvPr id="52" name="TextBox 51"/>
          <p:cNvSpPr txBox="1"/>
          <p:nvPr/>
        </p:nvSpPr>
        <p:spPr>
          <a:xfrm>
            <a:off x="1619677" y="5414568"/>
            <a:ext cx="3718137" cy="1600438"/>
          </a:xfrm>
          <a:prstGeom prst="rect">
            <a:avLst/>
          </a:prstGeom>
          <a:noFill/>
        </p:spPr>
        <p:txBody>
          <a:bodyPr wrap="square" rtlCol="0">
            <a:spAutoFit/>
          </a:bodyPr>
          <a:lstStyle/>
          <a:p>
            <a:pPr marL="285750" indent="-285750">
              <a:buFont typeface="Arial" panose="020B0604020202020204" pitchFamily="34" charset="0"/>
              <a:buChar char="•"/>
            </a:pPr>
            <a:r>
              <a:rPr lang="en-US" sz="1400" b="1" dirty="0"/>
              <a:t>Consolidated learning </a:t>
            </a:r>
            <a:r>
              <a:rPr lang="en-US" sz="1400" dirty="0"/>
              <a:t>and priority gaps &amp; areas for research </a:t>
            </a:r>
          </a:p>
          <a:p>
            <a:pPr marL="285750" indent="-285750">
              <a:buFont typeface="Arial" panose="020B0604020202020204" pitchFamily="34" charset="0"/>
              <a:buChar char="•"/>
            </a:pPr>
            <a:r>
              <a:rPr lang="en-US" sz="1400" b="1" dirty="0"/>
              <a:t>Summary sheets </a:t>
            </a:r>
            <a:r>
              <a:rPr lang="en-US" sz="1400" dirty="0"/>
              <a:t>of existing guidance</a:t>
            </a:r>
          </a:p>
          <a:p>
            <a:pPr marL="285750" indent="-285750">
              <a:buFont typeface="Arial" panose="020B0604020202020204" pitchFamily="34" charset="0"/>
              <a:buChar char="•"/>
            </a:pPr>
            <a:r>
              <a:rPr lang="en-US" sz="1400" dirty="0"/>
              <a:t>Country </a:t>
            </a:r>
            <a:r>
              <a:rPr lang="en-US" sz="1400" b="1" dirty="0"/>
              <a:t>case studies</a:t>
            </a:r>
          </a:p>
          <a:p>
            <a:pPr marL="285750" indent="-285750">
              <a:buFont typeface="Arial" panose="020B0604020202020204" pitchFamily="34" charset="0"/>
              <a:buChar char="•"/>
            </a:pPr>
            <a:r>
              <a:rPr lang="en-US" sz="1400" b="1" dirty="0"/>
              <a:t>Webinars</a:t>
            </a:r>
            <a:r>
              <a:rPr lang="en-US" sz="1400" dirty="0"/>
              <a:t> for inter-country learning </a:t>
            </a:r>
          </a:p>
          <a:p>
            <a:pPr marL="285750" indent="-285750">
              <a:buFont typeface="Arial" panose="020B0604020202020204" pitchFamily="34" charset="0"/>
              <a:buChar char="•"/>
            </a:pPr>
            <a:r>
              <a:rPr lang="en-US" sz="1400" b="1" dirty="0"/>
              <a:t>Thought pieces  and periodic updates/news </a:t>
            </a:r>
          </a:p>
          <a:p>
            <a:pPr marL="285750" indent="-285750">
              <a:buFont typeface="Arial" panose="020B0604020202020204" pitchFamily="34" charset="0"/>
              <a:buChar char="•"/>
            </a:pPr>
            <a:endParaRPr lang="en-US" sz="1400" dirty="0"/>
          </a:p>
        </p:txBody>
      </p:sp>
      <p:sp>
        <p:nvSpPr>
          <p:cNvPr id="53" name="TextBox 52"/>
          <p:cNvSpPr txBox="1"/>
          <p:nvPr/>
        </p:nvSpPr>
        <p:spPr>
          <a:xfrm>
            <a:off x="5298459" y="5451426"/>
            <a:ext cx="3114691" cy="1384995"/>
          </a:xfrm>
          <a:prstGeom prst="rect">
            <a:avLst/>
          </a:prstGeom>
          <a:noFill/>
        </p:spPr>
        <p:txBody>
          <a:bodyPr wrap="square" rtlCol="0">
            <a:spAutoFit/>
          </a:bodyPr>
          <a:lstStyle/>
          <a:p>
            <a:pPr marL="285750" indent="-285750">
              <a:buFont typeface="Arial" panose="020B0604020202020204" pitchFamily="34" charset="0"/>
              <a:buChar char="•"/>
            </a:pPr>
            <a:r>
              <a:rPr lang="en-US" sz="1400" b="1" dirty="0"/>
              <a:t>Link/ database </a:t>
            </a:r>
            <a:r>
              <a:rPr lang="en-US" sz="1400" dirty="0"/>
              <a:t>with existing </a:t>
            </a:r>
            <a:r>
              <a:rPr lang="en-US" sz="1400" b="1" dirty="0"/>
              <a:t>resources/ mechanisms and how to access them</a:t>
            </a:r>
          </a:p>
          <a:p>
            <a:pPr marL="285750" indent="-285750">
              <a:buFont typeface="Arial" panose="020B0604020202020204" pitchFamily="34" charset="0"/>
              <a:buChar char="•"/>
            </a:pPr>
            <a:r>
              <a:rPr lang="en-US" sz="1400" dirty="0"/>
              <a:t>Database with </a:t>
            </a:r>
            <a:r>
              <a:rPr lang="en-US" sz="1400" b="1" dirty="0"/>
              <a:t>rosters of consultants </a:t>
            </a:r>
          </a:p>
          <a:p>
            <a:pPr marL="285750" indent="-285750">
              <a:buFont typeface="Arial" panose="020B0604020202020204" pitchFamily="34" charset="0"/>
              <a:buChar char="•"/>
            </a:pPr>
            <a:r>
              <a:rPr lang="en-US" sz="1400" b="1" dirty="0"/>
              <a:t>Training packages on </a:t>
            </a:r>
            <a:r>
              <a:rPr lang="en-US" sz="1400" b="1" dirty="0" err="1"/>
              <a:t>NiE</a:t>
            </a:r>
            <a:endParaRPr lang="en-US" sz="1400" dirty="0"/>
          </a:p>
        </p:txBody>
      </p:sp>
      <p:sp>
        <p:nvSpPr>
          <p:cNvPr id="54" name="TextBox 53"/>
          <p:cNvSpPr txBox="1"/>
          <p:nvPr/>
        </p:nvSpPr>
        <p:spPr>
          <a:xfrm>
            <a:off x="8489464" y="5450593"/>
            <a:ext cx="3515352" cy="1600438"/>
          </a:xfrm>
          <a:prstGeom prst="rect">
            <a:avLst/>
          </a:prstGeom>
          <a:noFill/>
        </p:spPr>
        <p:txBody>
          <a:bodyPr wrap="square" rtlCol="0">
            <a:spAutoFit/>
          </a:bodyPr>
          <a:lstStyle/>
          <a:p>
            <a:pPr marL="285750" indent="-285750">
              <a:buFont typeface="Arial" panose="020B0604020202020204" pitchFamily="34" charset="0"/>
              <a:buChar char="•"/>
            </a:pPr>
            <a:r>
              <a:rPr lang="en-US" sz="1400" b="1" dirty="0"/>
              <a:t>Link/ database with existing guidance </a:t>
            </a:r>
            <a:r>
              <a:rPr lang="en-US" sz="1400" dirty="0"/>
              <a:t>&amp; guidelines</a:t>
            </a:r>
          </a:p>
          <a:p>
            <a:pPr marL="285750" indent="-285750">
              <a:buFont typeface="Arial" panose="020B0604020202020204" pitchFamily="34" charset="0"/>
              <a:buChar char="•"/>
            </a:pPr>
            <a:r>
              <a:rPr lang="en-US" sz="1400" b="1" dirty="0"/>
              <a:t>Summary sheets </a:t>
            </a:r>
            <a:r>
              <a:rPr lang="en-US" sz="1400" dirty="0"/>
              <a:t>of existing guidance</a:t>
            </a:r>
          </a:p>
          <a:p>
            <a:pPr marL="285750" indent="-285750">
              <a:buFont typeface="Arial" panose="020B0604020202020204" pitchFamily="34" charset="0"/>
              <a:buChar char="•"/>
            </a:pPr>
            <a:r>
              <a:rPr lang="en-US" sz="1400" dirty="0"/>
              <a:t>Process for </a:t>
            </a:r>
            <a:r>
              <a:rPr lang="en-US" sz="1400" b="1" dirty="0"/>
              <a:t>interim guidance development facilitated </a:t>
            </a:r>
          </a:p>
          <a:p>
            <a:pPr marL="285750" indent="-285750">
              <a:buFont typeface="Arial" panose="020B0604020202020204" pitchFamily="34" charset="0"/>
              <a:buChar char="•"/>
            </a:pPr>
            <a:r>
              <a:rPr lang="en-US" sz="1400" b="1" dirty="0"/>
              <a:t>Support to HNO –HRP processes</a:t>
            </a:r>
          </a:p>
          <a:p>
            <a:pPr marL="285750" indent="-285750">
              <a:buFont typeface="Arial" panose="020B0604020202020204" pitchFamily="34" charset="0"/>
              <a:buChar char="•"/>
            </a:pPr>
            <a:endParaRPr lang="en-US" sz="1400" dirty="0"/>
          </a:p>
        </p:txBody>
      </p:sp>
    </p:spTree>
    <p:extLst>
      <p:ext uri="{BB962C8B-B14F-4D97-AF65-F5344CB8AC3E}">
        <p14:creationId xmlns:p14="http://schemas.microsoft.com/office/powerpoint/2010/main" val="450533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8"/>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5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53"/>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0" grpId="0"/>
      <p:bldP spid="32" grpId="0"/>
      <p:bldP spid="37" grpId="0"/>
      <p:bldP spid="38" grpId="0"/>
      <p:bldP spid="39" grpId="0" animBg="1"/>
      <p:bldP spid="40" grpId="0"/>
      <p:bldP spid="52" grpId="0"/>
      <p:bldP spid="53" grpId="0"/>
      <p:bldP spid="5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060292"/>
            <a:ext cx="12192000" cy="2176041"/>
          </a:xfrm>
          <a:prstGeom prst="rect">
            <a:avLst/>
          </a:prstGeom>
          <a:solidFill>
            <a:srgbClr val="63A5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a:solidFill>
                  <a:schemeClr val="bg1"/>
                </a:solidFill>
              </a:rPr>
              <a:t>What have we done/ are doing to meet what we are promising? </a:t>
            </a:r>
            <a:endParaRPr lang="en-GB" sz="4800" dirty="0">
              <a:solidFill>
                <a:schemeClr val="bg1"/>
              </a:solidFill>
            </a:endParaRPr>
          </a:p>
        </p:txBody>
      </p:sp>
    </p:spTree>
    <p:extLst>
      <p:ext uri="{BB962C8B-B14F-4D97-AF65-F5344CB8AC3E}">
        <p14:creationId xmlns:p14="http://schemas.microsoft.com/office/powerpoint/2010/main" val="32873492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p:cNvSpPr>
            <a:spLocks noGrp="1"/>
          </p:cNvSpPr>
          <p:nvPr>
            <p:ph type="title"/>
          </p:nvPr>
        </p:nvSpPr>
        <p:spPr>
          <a:xfrm>
            <a:off x="755375" y="93320"/>
            <a:ext cx="11102008" cy="708025"/>
          </a:xfrm>
        </p:spPr>
        <p:txBody>
          <a:bodyPr>
            <a:noAutofit/>
          </a:bodyPr>
          <a:lstStyle/>
          <a:p>
            <a:pPr algn="ctr" fontAlgn="base">
              <a:defRPr/>
            </a:pPr>
            <a:r>
              <a:rPr lang="en-US" sz="2800" b="1" dirty="0">
                <a:solidFill>
                  <a:srgbClr val="0070C0"/>
                </a:solidFill>
                <a:latin typeface="Calibri" panose="020F0502020204030204" pitchFamily="34" charset="0"/>
                <a:ea typeface="MS PGothic" panose="020B0600070205080204" pitchFamily="34" charset="-128"/>
                <a:cs typeface="+mn-cs"/>
              </a:rPr>
              <a:t>Mobilization Phase -  Key Work Streams to meet the Functions of the Global Tech Mechanism  </a:t>
            </a:r>
          </a:p>
        </p:txBody>
      </p:sp>
      <p:sp>
        <p:nvSpPr>
          <p:cNvPr id="31746" name="Text Placeholder 2"/>
          <p:cNvSpPr>
            <a:spLocks noGrp="1"/>
          </p:cNvSpPr>
          <p:nvPr>
            <p:ph type="body" sz="quarter" idx="12"/>
          </p:nvPr>
        </p:nvSpPr>
        <p:spPr>
          <a:xfrm>
            <a:off x="196329" y="967716"/>
            <a:ext cx="2509471" cy="428625"/>
          </a:xfrm>
        </p:spPr>
        <p:txBody>
          <a:bodyPr/>
          <a:lstStyle/>
          <a:p>
            <a:r>
              <a:rPr lang="en-US" dirty="0">
                <a:solidFill>
                  <a:schemeClr val="accent2">
                    <a:lumMod val="75000"/>
                  </a:schemeClr>
                </a:solidFill>
                <a:ea typeface="ＭＳ Ｐゴシック" pitchFamily="34" charset="-128"/>
              </a:rPr>
              <a:t>Key Work streams</a:t>
            </a:r>
          </a:p>
        </p:txBody>
      </p:sp>
      <p:sp>
        <p:nvSpPr>
          <p:cNvPr id="31749" name="Rounded Rectangle 5"/>
          <p:cNvSpPr>
            <a:spLocks noChangeArrowheads="1"/>
          </p:cNvSpPr>
          <p:nvPr/>
        </p:nvSpPr>
        <p:spPr bwMode="auto">
          <a:xfrm>
            <a:off x="1301036" y="1807648"/>
            <a:ext cx="2064097" cy="1618288"/>
          </a:xfrm>
          <a:prstGeom prst="roundRect">
            <a:avLst>
              <a:gd name="adj" fmla="val 16667"/>
            </a:avLst>
          </a:prstGeom>
          <a:solidFill>
            <a:schemeClr val="bg2"/>
          </a:solidFill>
          <a:ln w="3175">
            <a:solidFill>
              <a:schemeClr val="tx1"/>
            </a:solidFill>
            <a:round/>
            <a:headEnd/>
            <a:tailEnd/>
          </a:ln>
        </p:spPr>
        <p:txBody>
          <a:bodyPr lIns="45720" rIns="45720" anchor="ctr"/>
          <a:lstStyle/>
          <a:p>
            <a:pPr algn="ctr" eaLnBrk="0" hangingPunct="0"/>
            <a:r>
              <a:rPr lang="en-US" sz="2000" b="1" dirty="0"/>
              <a:t>Mapping existing resources supporting the collective</a:t>
            </a:r>
          </a:p>
        </p:txBody>
      </p:sp>
      <p:sp>
        <p:nvSpPr>
          <p:cNvPr id="8" name="Rounded Rectangle 7"/>
          <p:cNvSpPr/>
          <p:nvPr/>
        </p:nvSpPr>
        <p:spPr bwMode="auto">
          <a:xfrm>
            <a:off x="1301033" y="4551346"/>
            <a:ext cx="2064097" cy="1618288"/>
          </a:xfrm>
          <a:prstGeom prst="roundRect">
            <a:avLst/>
          </a:prstGeom>
          <a:solidFill>
            <a:schemeClr val="accent1">
              <a:lumMod val="40000"/>
              <a:lumOff val="60000"/>
            </a:schemeClr>
          </a:solidFill>
          <a:ln w="3175" cap="flat" cmpd="sng" algn="ctr">
            <a:solidFill>
              <a:schemeClr val="tx1"/>
            </a:solidFill>
            <a:prstDash val="solid"/>
            <a:round/>
            <a:headEnd type="none" w="med" len="med"/>
            <a:tailEnd type="none" w="med" len="med"/>
          </a:ln>
          <a:effectLst/>
        </p:spPr>
        <p:txBody>
          <a:bodyPr lIns="45720" rIns="45720" anchor="ctr"/>
          <a:lstStyle/>
          <a:p>
            <a:pPr algn="ctr" eaLnBrk="0" hangingPunct="0">
              <a:defRPr/>
            </a:pPr>
            <a:r>
              <a:rPr lang="en-US" sz="2000" b="1" dirty="0"/>
              <a:t>Assessing priority technical gaps and areas for support </a:t>
            </a:r>
          </a:p>
        </p:txBody>
      </p:sp>
      <p:sp>
        <p:nvSpPr>
          <p:cNvPr id="31753" name="TextBox 9"/>
          <p:cNvSpPr txBox="1">
            <a:spLocks noChangeArrowheads="1"/>
          </p:cNvSpPr>
          <p:nvPr/>
        </p:nvSpPr>
        <p:spPr bwMode="auto">
          <a:xfrm>
            <a:off x="3637908" y="1683579"/>
            <a:ext cx="2446336" cy="2103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800">
                <a:solidFill>
                  <a:schemeClr val="tx1"/>
                </a:solidFill>
                <a:latin typeface="Arial" pitchFamily="34" charset="0"/>
                <a:ea typeface="ＭＳ Ｐゴシック" pitchFamily="34" charset="-128"/>
              </a:defRPr>
            </a:lvl1pPr>
            <a:lvl2pPr marL="742950" indent="-285750" eaLnBrk="0" hangingPunct="0">
              <a:defRPr sz="800">
                <a:solidFill>
                  <a:schemeClr val="tx1"/>
                </a:solidFill>
                <a:latin typeface="Arial" pitchFamily="34" charset="0"/>
                <a:ea typeface="ＭＳ Ｐゴシック" pitchFamily="34" charset="-128"/>
              </a:defRPr>
            </a:lvl2pPr>
            <a:lvl3pPr marL="1143000" indent="-228600" eaLnBrk="0" hangingPunct="0">
              <a:defRPr sz="800">
                <a:solidFill>
                  <a:schemeClr val="tx1"/>
                </a:solidFill>
                <a:latin typeface="Arial" pitchFamily="34" charset="0"/>
                <a:ea typeface="ＭＳ Ｐゴシック" pitchFamily="34" charset="-128"/>
              </a:defRPr>
            </a:lvl3pPr>
            <a:lvl4pPr marL="1600200" indent="-228600" eaLnBrk="0" hangingPunct="0">
              <a:defRPr sz="800">
                <a:solidFill>
                  <a:schemeClr val="tx1"/>
                </a:solidFill>
                <a:latin typeface="Arial" pitchFamily="34" charset="0"/>
                <a:ea typeface="ＭＳ Ｐゴシック" pitchFamily="34" charset="-128"/>
              </a:defRPr>
            </a:lvl4pPr>
            <a:lvl5pPr marL="2057400" indent="-228600" eaLnBrk="0" hangingPunct="0">
              <a:defRPr sz="8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9pPr>
          </a:lstStyle>
          <a:p>
            <a:pPr eaLnBrk="1" hangingPunct="1">
              <a:spcBef>
                <a:spcPts val="300"/>
              </a:spcBef>
            </a:pPr>
            <a:r>
              <a:rPr lang="en-US" sz="1800" dirty="0">
                <a:latin typeface="+mn-lt"/>
              </a:rPr>
              <a:t>Consolidation of the existing resources (at global, regional and country level) offering tech advice, expertise, capacity building to the collective</a:t>
            </a:r>
          </a:p>
        </p:txBody>
      </p:sp>
      <p:sp>
        <p:nvSpPr>
          <p:cNvPr id="31754" name="TextBox 10"/>
          <p:cNvSpPr txBox="1">
            <a:spLocks noChangeArrowheads="1"/>
          </p:cNvSpPr>
          <p:nvPr/>
        </p:nvSpPr>
        <p:spPr bwMode="auto">
          <a:xfrm>
            <a:off x="3637908" y="4510103"/>
            <a:ext cx="2446336" cy="2103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800">
                <a:solidFill>
                  <a:schemeClr val="tx1"/>
                </a:solidFill>
                <a:latin typeface="Arial" pitchFamily="34" charset="0"/>
                <a:ea typeface="ＭＳ Ｐゴシック" pitchFamily="34" charset="-128"/>
              </a:defRPr>
            </a:lvl1pPr>
            <a:lvl2pPr marL="742950" indent="-285750" eaLnBrk="0" hangingPunct="0">
              <a:defRPr sz="800">
                <a:solidFill>
                  <a:schemeClr val="tx1"/>
                </a:solidFill>
                <a:latin typeface="Arial" pitchFamily="34" charset="0"/>
                <a:ea typeface="ＭＳ Ｐゴシック" pitchFamily="34" charset="-128"/>
              </a:defRPr>
            </a:lvl2pPr>
            <a:lvl3pPr marL="1143000" indent="-228600" eaLnBrk="0" hangingPunct="0">
              <a:defRPr sz="800">
                <a:solidFill>
                  <a:schemeClr val="tx1"/>
                </a:solidFill>
                <a:latin typeface="Arial" pitchFamily="34" charset="0"/>
                <a:ea typeface="ＭＳ Ｐゴシック" pitchFamily="34" charset="-128"/>
              </a:defRPr>
            </a:lvl3pPr>
            <a:lvl4pPr marL="1600200" indent="-228600" eaLnBrk="0" hangingPunct="0">
              <a:defRPr sz="800">
                <a:solidFill>
                  <a:schemeClr val="tx1"/>
                </a:solidFill>
                <a:latin typeface="Arial" pitchFamily="34" charset="0"/>
                <a:ea typeface="ＭＳ Ｐゴシック" pitchFamily="34" charset="-128"/>
              </a:defRPr>
            </a:lvl4pPr>
            <a:lvl5pPr marL="2057400" indent="-228600" eaLnBrk="0" hangingPunct="0">
              <a:defRPr sz="8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9pPr>
          </a:lstStyle>
          <a:p>
            <a:pPr eaLnBrk="1" hangingPunct="1">
              <a:spcBef>
                <a:spcPts val="300"/>
              </a:spcBef>
            </a:pPr>
            <a:r>
              <a:rPr lang="en-US" sz="1800" dirty="0">
                <a:latin typeface="+mn-lt"/>
              </a:rPr>
              <a:t>Questionnaire sent NCCs, review of country TWGs &amp;  </a:t>
            </a:r>
            <a:r>
              <a:rPr lang="en-US" sz="1800" dirty="0" err="1">
                <a:latin typeface="+mn-lt"/>
              </a:rPr>
              <a:t>en</a:t>
            </a:r>
            <a:r>
              <a:rPr lang="en-US" sz="1800" dirty="0">
                <a:latin typeface="+mn-lt"/>
              </a:rPr>
              <a:t>-net questions 2009 – 2018 </a:t>
            </a:r>
          </a:p>
        </p:txBody>
      </p:sp>
      <p:sp>
        <p:nvSpPr>
          <p:cNvPr id="31755" name="TextBox 11"/>
          <p:cNvSpPr txBox="1">
            <a:spLocks noChangeArrowheads="1"/>
          </p:cNvSpPr>
          <p:nvPr/>
        </p:nvSpPr>
        <p:spPr bwMode="auto">
          <a:xfrm>
            <a:off x="3281151" y="1198094"/>
            <a:ext cx="2675680" cy="647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800">
                <a:solidFill>
                  <a:schemeClr val="tx1"/>
                </a:solidFill>
                <a:latin typeface="Arial" pitchFamily="34" charset="0"/>
                <a:ea typeface="ＭＳ Ｐゴシック" pitchFamily="34" charset="-128"/>
              </a:defRPr>
            </a:lvl1pPr>
            <a:lvl2pPr marL="742950" indent="-285750" eaLnBrk="0" hangingPunct="0">
              <a:defRPr sz="800">
                <a:solidFill>
                  <a:schemeClr val="tx1"/>
                </a:solidFill>
                <a:latin typeface="Arial" pitchFamily="34" charset="0"/>
                <a:ea typeface="ＭＳ Ｐゴシック" pitchFamily="34" charset="-128"/>
              </a:defRPr>
            </a:lvl2pPr>
            <a:lvl3pPr marL="1143000" indent="-228600" eaLnBrk="0" hangingPunct="0">
              <a:defRPr sz="800">
                <a:solidFill>
                  <a:schemeClr val="tx1"/>
                </a:solidFill>
                <a:latin typeface="Arial" pitchFamily="34" charset="0"/>
                <a:ea typeface="ＭＳ Ｐゴシック" pitchFamily="34" charset="-128"/>
              </a:defRPr>
            </a:lvl3pPr>
            <a:lvl4pPr marL="1600200" indent="-228600" eaLnBrk="0" hangingPunct="0">
              <a:defRPr sz="800">
                <a:solidFill>
                  <a:schemeClr val="tx1"/>
                </a:solidFill>
                <a:latin typeface="Arial" pitchFamily="34" charset="0"/>
                <a:ea typeface="ＭＳ Ｐゴシック" pitchFamily="34" charset="-128"/>
              </a:defRPr>
            </a:lvl4pPr>
            <a:lvl5pPr marL="2057400" indent="-228600" eaLnBrk="0" hangingPunct="0">
              <a:defRPr sz="8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9pPr>
          </a:lstStyle>
          <a:p>
            <a:pPr algn="ctr" eaLnBrk="1" hangingPunct="1"/>
            <a:r>
              <a:rPr lang="en-US" sz="1800" b="1" u="sng">
                <a:latin typeface="+mn-lt"/>
              </a:rPr>
              <a:t>Description</a:t>
            </a:r>
          </a:p>
        </p:txBody>
      </p:sp>
      <p:sp>
        <p:nvSpPr>
          <p:cNvPr id="31756" name="TextBox 12"/>
          <p:cNvSpPr txBox="1">
            <a:spLocks noChangeArrowheads="1"/>
          </p:cNvSpPr>
          <p:nvPr/>
        </p:nvSpPr>
        <p:spPr bwMode="auto">
          <a:xfrm>
            <a:off x="6173433" y="1182028"/>
            <a:ext cx="2675681" cy="647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800">
                <a:solidFill>
                  <a:schemeClr val="tx1"/>
                </a:solidFill>
                <a:latin typeface="Arial" pitchFamily="34" charset="0"/>
                <a:ea typeface="ＭＳ Ｐゴシック" pitchFamily="34" charset="-128"/>
              </a:defRPr>
            </a:lvl1pPr>
            <a:lvl2pPr marL="742950" indent="-285750" eaLnBrk="0" hangingPunct="0">
              <a:defRPr sz="800">
                <a:solidFill>
                  <a:schemeClr val="tx1"/>
                </a:solidFill>
                <a:latin typeface="Arial" pitchFamily="34" charset="0"/>
                <a:ea typeface="ＭＳ Ｐゴシック" pitchFamily="34" charset="-128"/>
              </a:defRPr>
            </a:lvl2pPr>
            <a:lvl3pPr marL="1143000" indent="-228600" eaLnBrk="0" hangingPunct="0">
              <a:defRPr sz="800">
                <a:solidFill>
                  <a:schemeClr val="tx1"/>
                </a:solidFill>
                <a:latin typeface="Arial" pitchFamily="34" charset="0"/>
                <a:ea typeface="ＭＳ Ｐゴシック" pitchFamily="34" charset="-128"/>
              </a:defRPr>
            </a:lvl3pPr>
            <a:lvl4pPr marL="1600200" indent="-228600" eaLnBrk="0" hangingPunct="0">
              <a:defRPr sz="800">
                <a:solidFill>
                  <a:schemeClr val="tx1"/>
                </a:solidFill>
                <a:latin typeface="Arial" pitchFamily="34" charset="0"/>
                <a:ea typeface="ＭＳ Ｐゴシック" pitchFamily="34" charset="-128"/>
              </a:defRPr>
            </a:lvl4pPr>
            <a:lvl5pPr marL="2057400" indent="-228600" eaLnBrk="0" hangingPunct="0">
              <a:defRPr sz="8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9pPr>
          </a:lstStyle>
          <a:p>
            <a:pPr algn="ctr" eaLnBrk="1" hangingPunct="1">
              <a:spcBef>
                <a:spcPts val="300"/>
              </a:spcBef>
            </a:pPr>
            <a:r>
              <a:rPr lang="en-US" sz="1800" b="1" u="sng" dirty="0">
                <a:latin typeface="+mn-lt"/>
              </a:rPr>
              <a:t>Key Elements</a:t>
            </a:r>
          </a:p>
        </p:txBody>
      </p:sp>
      <p:sp>
        <p:nvSpPr>
          <p:cNvPr id="31758" name="TextBox 14"/>
          <p:cNvSpPr txBox="1">
            <a:spLocks noChangeArrowheads="1"/>
          </p:cNvSpPr>
          <p:nvPr/>
        </p:nvSpPr>
        <p:spPr bwMode="auto">
          <a:xfrm>
            <a:off x="6160692" y="1683579"/>
            <a:ext cx="2828577" cy="2103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120650" indent="-120650" eaLnBrk="0" hangingPunct="0">
              <a:defRPr sz="800">
                <a:solidFill>
                  <a:schemeClr val="tx1"/>
                </a:solidFill>
                <a:latin typeface="Arial" pitchFamily="34" charset="0"/>
                <a:ea typeface="ＭＳ Ｐゴシック" pitchFamily="34" charset="-128"/>
              </a:defRPr>
            </a:lvl1pPr>
            <a:lvl2pPr marL="742950" indent="-285750" eaLnBrk="0" hangingPunct="0">
              <a:defRPr sz="800">
                <a:solidFill>
                  <a:schemeClr val="tx1"/>
                </a:solidFill>
                <a:latin typeface="Arial" pitchFamily="34" charset="0"/>
                <a:ea typeface="ＭＳ Ｐゴシック" pitchFamily="34" charset="-128"/>
              </a:defRPr>
            </a:lvl2pPr>
            <a:lvl3pPr marL="1143000" indent="-228600" eaLnBrk="0" hangingPunct="0">
              <a:defRPr sz="800">
                <a:solidFill>
                  <a:schemeClr val="tx1"/>
                </a:solidFill>
                <a:latin typeface="Arial" pitchFamily="34" charset="0"/>
                <a:ea typeface="ＭＳ Ｐゴシック" pitchFamily="34" charset="-128"/>
              </a:defRPr>
            </a:lvl3pPr>
            <a:lvl4pPr marL="1600200" indent="-228600" eaLnBrk="0" hangingPunct="0">
              <a:defRPr sz="800">
                <a:solidFill>
                  <a:schemeClr val="tx1"/>
                </a:solidFill>
                <a:latin typeface="Arial" pitchFamily="34" charset="0"/>
                <a:ea typeface="ＭＳ Ｐゴシック" pitchFamily="34" charset="-128"/>
              </a:defRPr>
            </a:lvl4pPr>
            <a:lvl5pPr marL="2057400" indent="-228600" eaLnBrk="0" hangingPunct="0">
              <a:defRPr sz="8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9pPr>
          </a:lstStyle>
          <a:p>
            <a:pPr eaLnBrk="1" hangingPunct="1">
              <a:spcBef>
                <a:spcPts val="300"/>
              </a:spcBef>
              <a:buFont typeface="Arial" pitchFamily="34" charset="0"/>
              <a:buChar char="•"/>
            </a:pPr>
            <a:r>
              <a:rPr lang="en-US" sz="1800" dirty="0">
                <a:latin typeface="+mn-lt"/>
              </a:rPr>
              <a:t>Data base of resources/ mechanisms and how to access them</a:t>
            </a:r>
          </a:p>
          <a:p>
            <a:pPr eaLnBrk="1" hangingPunct="1">
              <a:spcBef>
                <a:spcPts val="300"/>
              </a:spcBef>
              <a:buFont typeface="Arial" pitchFamily="34" charset="0"/>
              <a:buChar char="•"/>
            </a:pPr>
            <a:r>
              <a:rPr lang="en-US" sz="1800" dirty="0">
                <a:latin typeface="+mn-lt"/>
              </a:rPr>
              <a:t>Rosters of consultants</a:t>
            </a:r>
          </a:p>
        </p:txBody>
      </p:sp>
      <p:sp>
        <p:nvSpPr>
          <p:cNvPr id="31759" name="TextBox 15"/>
          <p:cNvSpPr txBox="1">
            <a:spLocks noChangeArrowheads="1"/>
          </p:cNvSpPr>
          <p:nvPr/>
        </p:nvSpPr>
        <p:spPr bwMode="auto">
          <a:xfrm>
            <a:off x="6160692" y="4233120"/>
            <a:ext cx="2680777" cy="2143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120650" indent="-120650" eaLnBrk="0" hangingPunct="0">
              <a:defRPr sz="800">
                <a:solidFill>
                  <a:schemeClr val="tx1"/>
                </a:solidFill>
                <a:latin typeface="Arial" pitchFamily="34" charset="0"/>
                <a:ea typeface="ＭＳ Ｐゴシック" pitchFamily="34" charset="-128"/>
              </a:defRPr>
            </a:lvl1pPr>
            <a:lvl2pPr marL="742950" indent="-285750" eaLnBrk="0" hangingPunct="0">
              <a:defRPr sz="800">
                <a:solidFill>
                  <a:schemeClr val="tx1"/>
                </a:solidFill>
                <a:latin typeface="Arial" pitchFamily="34" charset="0"/>
                <a:ea typeface="ＭＳ Ｐゴシック" pitchFamily="34" charset="-128"/>
              </a:defRPr>
            </a:lvl2pPr>
            <a:lvl3pPr marL="1143000" indent="-228600" eaLnBrk="0" hangingPunct="0">
              <a:defRPr sz="800">
                <a:solidFill>
                  <a:schemeClr val="tx1"/>
                </a:solidFill>
                <a:latin typeface="Arial" pitchFamily="34" charset="0"/>
                <a:ea typeface="ＭＳ Ｐゴシック" pitchFamily="34" charset="-128"/>
              </a:defRPr>
            </a:lvl3pPr>
            <a:lvl4pPr marL="1600200" indent="-228600" eaLnBrk="0" hangingPunct="0">
              <a:defRPr sz="800">
                <a:solidFill>
                  <a:schemeClr val="tx1"/>
                </a:solidFill>
                <a:latin typeface="Arial" pitchFamily="34" charset="0"/>
                <a:ea typeface="ＭＳ Ｐゴシック" pitchFamily="34" charset="-128"/>
              </a:defRPr>
            </a:lvl4pPr>
            <a:lvl5pPr marL="2057400" indent="-228600" eaLnBrk="0" hangingPunct="0">
              <a:defRPr sz="8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9pPr>
          </a:lstStyle>
          <a:p>
            <a:pPr marL="171450" indent="-171450" eaLnBrk="1" hangingPunct="1">
              <a:spcBef>
                <a:spcPts val="300"/>
              </a:spcBef>
              <a:buFont typeface="Arial" panose="020B0604020202020204" pitchFamily="34" charset="0"/>
              <a:buChar char="•"/>
            </a:pPr>
            <a:r>
              <a:rPr lang="en-US" sz="1800" dirty="0">
                <a:latin typeface="+mn-lt"/>
              </a:rPr>
              <a:t>Priority areas by Tech advice, Tech Expertise and Consensus driven  guidance</a:t>
            </a:r>
          </a:p>
          <a:p>
            <a:pPr marL="171450" indent="-171450" eaLnBrk="1" hangingPunct="1">
              <a:spcBef>
                <a:spcPts val="300"/>
              </a:spcBef>
              <a:buFont typeface="Arial" panose="020B0604020202020204" pitchFamily="34" charset="0"/>
              <a:buChar char="•"/>
            </a:pPr>
            <a:r>
              <a:rPr lang="en-US" sz="1800" dirty="0">
                <a:latin typeface="+mn-lt"/>
              </a:rPr>
              <a:t>Priority areas by thematic areas from country TWG &amp; </a:t>
            </a:r>
            <a:r>
              <a:rPr lang="en-US" sz="1800" dirty="0" err="1">
                <a:latin typeface="+mn-lt"/>
              </a:rPr>
              <a:t>en</a:t>
            </a:r>
            <a:r>
              <a:rPr lang="en-US" sz="1800" dirty="0">
                <a:latin typeface="+mn-lt"/>
              </a:rPr>
              <a:t>-net</a:t>
            </a:r>
          </a:p>
        </p:txBody>
      </p:sp>
      <p:sp>
        <p:nvSpPr>
          <p:cNvPr id="31760" name="TextBox 16"/>
          <p:cNvSpPr txBox="1">
            <a:spLocks noChangeArrowheads="1"/>
          </p:cNvSpPr>
          <p:nvPr/>
        </p:nvSpPr>
        <p:spPr bwMode="auto">
          <a:xfrm>
            <a:off x="9065717" y="1359921"/>
            <a:ext cx="2548267" cy="647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800">
                <a:solidFill>
                  <a:schemeClr val="tx1"/>
                </a:solidFill>
                <a:latin typeface="Arial" pitchFamily="34" charset="0"/>
                <a:ea typeface="ＭＳ Ｐゴシック" pitchFamily="34" charset="-128"/>
              </a:defRPr>
            </a:lvl1pPr>
            <a:lvl2pPr marL="742950" indent="-285750" eaLnBrk="0" hangingPunct="0">
              <a:defRPr sz="800">
                <a:solidFill>
                  <a:schemeClr val="tx1"/>
                </a:solidFill>
                <a:latin typeface="Arial" pitchFamily="34" charset="0"/>
                <a:ea typeface="ＭＳ Ｐゴシック" pitchFamily="34" charset="-128"/>
              </a:defRPr>
            </a:lvl2pPr>
            <a:lvl3pPr marL="1143000" indent="-228600" eaLnBrk="0" hangingPunct="0">
              <a:defRPr sz="800">
                <a:solidFill>
                  <a:schemeClr val="tx1"/>
                </a:solidFill>
                <a:latin typeface="Arial" pitchFamily="34" charset="0"/>
                <a:ea typeface="ＭＳ Ｐゴシック" pitchFamily="34" charset="-128"/>
              </a:defRPr>
            </a:lvl3pPr>
            <a:lvl4pPr marL="1600200" indent="-228600" eaLnBrk="0" hangingPunct="0">
              <a:defRPr sz="800">
                <a:solidFill>
                  <a:schemeClr val="tx1"/>
                </a:solidFill>
                <a:latin typeface="Arial" pitchFamily="34" charset="0"/>
                <a:ea typeface="ＭＳ Ｐゴシック" pitchFamily="34" charset="-128"/>
              </a:defRPr>
            </a:lvl4pPr>
            <a:lvl5pPr marL="2057400" indent="-228600" eaLnBrk="0" hangingPunct="0">
              <a:defRPr sz="8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9pPr>
          </a:lstStyle>
          <a:p>
            <a:pPr algn="ctr" eaLnBrk="1" hangingPunct="1"/>
            <a:r>
              <a:rPr lang="en-US" sz="1800" b="1" u="sng" dirty="0">
                <a:latin typeface="+mn-lt"/>
              </a:rPr>
              <a:t>Who</a:t>
            </a:r>
          </a:p>
        </p:txBody>
      </p:sp>
      <p:sp>
        <p:nvSpPr>
          <p:cNvPr id="31761" name="TextBox 17"/>
          <p:cNvSpPr txBox="1">
            <a:spLocks noChangeArrowheads="1"/>
          </p:cNvSpPr>
          <p:nvPr/>
        </p:nvSpPr>
        <p:spPr bwMode="auto">
          <a:xfrm>
            <a:off x="9929690" y="1759803"/>
            <a:ext cx="1760740" cy="2103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120650" indent="-120650" eaLnBrk="0" hangingPunct="0">
              <a:defRPr sz="800">
                <a:solidFill>
                  <a:schemeClr val="tx1"/>
                </a:solidFill>
                <a:latin typeface="Arial" pitchFamily="34" charset="0"/>
                <a:ea typeface="ＭＳ Ｐゴシック" pitchFamily="34" charset="-128"/>
              </a:defRPr>
            </a:lvl1pPr>
            <a:lvl2pPr marL="742950" indent="-285750" eaLnBrk="0" hangingPunct="0">
              <a:defRPr sz="800">
                <a:solidFill>
                  <a:schemeClr val="tx1"/>
                </a:solidFill>
                <a:latin typeface="Arial" pitchFamily="34" charset="0"/>
                <a:ea typeface="ＭＳ Ｐゴシック" pitchFamily="34" charset="-128"/>
              </a:defRPr>
            </a:lvl2pPr>
            <a:lvl3pPr marL="1143000" indent="-228600" eaLnBrk="0" hangingPunct="0">
              <a:defRPr sz="800">
                <a:solidFill>
                  <a:schemeClr val="tx1"/>
                </a:solidFill>
                <a:latin typeface="Arial" pitchFamily="34" charset="0"/>
                <a:ea typeface="ＭＳ Ｐゴシック" pitchFamily="34" charset="-128"/>
              </a:defRPr>
            </a:lvl3pPr>
            <a:lvl4pPr marL="1600200" indent="-228600" eaLnBrk="0" hangingPunct="0">
              <a:defRPr sz="800">
                <a:solidFill>
                  <a:schemeClr val="tx1"/>
                </a:solidFill>
                <a:latin typeface="Arial" pitchFamily="34" charset="0"/>
                <a:ea typeface="ＭＳ Ｐゴシック" pitchFamily="34" charset="-128"/>
              </a:defRPr>
            </a:lvl4pPr>
            <a:lvl5pPr marL="2057400" indent="-228600" eaLnBrk="0" hangingPunct="0">
              <a:defRPr sz="8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9pPr>
          </a:lstStyle>
          <a:p>
            <a:pPr marL="171450" indent="-171450" eaLnBrk="1" hangingPunct="1">
              <a:spcBef>
                <a:spcPts val="300"/>
              </a:spcBef>
              <a:buFont typeface="Arial" panose="020B0604020202020204" pitchFamily="34" charset="0"/>
              <a:buChar char="•"/>
            </a:pPr>
            <a:r>
              <a:rPr lang="en-US" sz="1800" dirty="0">
                <a:latin typeface="+mn-lt"/>
              </a:rPr>
              <a:t>Tech RRT</a:t>
            </a:r>
          </a:p>
          <a:p>
            <a:pPr marL="171450" indent="-171450" eaLnBrk="1" hangingPunct="1">
              <a:spcBef>
                <a:spcPts val="300"/>
              </a:spcBef>
              <a:buFont typeface="Arial" panose="020B0604020202020204" pitchFamily="34" charset="0"/>
              <a:buChar char="•"/>
            </a:pPr>
            <a:r>
              <a:rPr lang="en-US" sz="1800" dirty="0">
                <a:latin typeface="+mn-lt"/>
              </a:rPr>
              <a:t>UNICEF </a:t>
            </a:r>
          </a:p>
          <a:p>
            <a:pPr marL="171450" indent="-171450" eaLnBrk="1" hangingPunct="1">
              <a:spcBef>
                <a:spcPts val="300"/>
              </a:spcBef>
              <a:buFont typeface="Arial" panose="020B0604020202020204" pitchFamily="34" charset="0"/>
              <a:buChar char="•"/>
            </a:pPr>
            <a:r>
              <a:rPr lang="en-US" sz="1800" dirty="0">
                <a:latin typeface="+mn-lt"/>
              </a:rPr>
              <a:t>GNC- CT</a:t>
            </a:r>
          </a:p>
        </p:txBody>
      </p:sp>
      <p:cxnSp>
        <p:nvCxnSpPr>
          <p:cNvPr id="26" name="Straight Connector 25"/>
          <p:cNvCxnSpPr/>
          <p:nvPr/>
        </p:nvCxnSpPr>
        <p:spPr bwMode="auto">
          <a:xfrm>
            <a:off x="1497364" y="6613879"/>
            <a:ext cx="9887276" cy="0"/>
          </a:xfrm>
          <a:prstGeom prst="line">
            <a:avLst/>
          </a:prstGeom>
          <a:solidFill>
            <a:srgbClr val="FFDCB9"/>
          </a:solidFill>
          <a:ln w="3175" cap="flat" cmpd="sng" algn="ctr">
            <a:solidFill>
              <a:schemeClr val="bg1">
                <a:lumMod val="75000"/>
              </a:schemeClr>
            </a:solidFill>
            <a:prstDash val="solid"/>
            <a:round/>
            <a:headEnd type="none" w="med" len="med"/>
            <a:tailEnd type="none" w="med" len="med"/>
          </a:ln>
          <a:effectLst/>
        </p:spPr>
      </p:cxnSp>
      <p:cxnSp>
        <p:nvCxnSpPr>
          <p:cNvPr id="27" name="Straight Connector 26"/>
          <p:cNvCxnSpPr/>
          <p:nvPr/>
        </p:nvCxnSpPr>
        <p:spPr bwMode="auto">
          <a:xfrm>
            <a:off x="1497364" y="4111013"/>
            <a:ext cx="9887276" cy="0"/>
          </a:xfrm>
          <a:prstGeom prst="line">
            <a:avLst/>
          </a:prstGeom>
          <a:solidFill>
            <a:srgbClr val="FFDCB9"/>
          </a:solidFill>
          <a:ln w="3175" cap="flat" cmpd="sng" algn="ctr">
            <a:solidFill>
              <a:schemeClr val="bg1">
                <a:lumMod val="75000"/>
              </a:schemeClr>
            </a:solidFill>
            <a:prstDash val="solid"/>
            <a:round/>
            <a:headEnd type="none" w="med" len="med"/>
            <a:tailEnd type="none" w="med" len="med"/>
          </a:ln>
          <a:effectLst/>
        </p:spPr>
      </p:cxnSp>
      <p:sp>
        <p:nvSpPr>
          <p:cNvPr id="29" name="TextBox 17"/>
          <p:cNvSpPr txBox="1">
            <a:spLocks noChangeArrowheads="1"/>
          </p:cNvSpPr>
          <p:nvPr/>
        </p:nvSpPr>
        <p:spPr bwMode="auto">
          <a:xfrm>
            <a:off x="9888665" y="4392741"/>
            <a:ext cx="1684295" cy="2103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120650" indent="-120650" eaLnBrk="0" hangingPunct="0">
              <a:defRPr sz="800">
                <a:solidFill>
                  <a:schemeClr val="tx1"/>
                </a:solidFill>
                <a:latin typeface="Arial" pitchFamily="34" charset="0"/>
                <a:ea typeface="ＭＳ Ｐゴシック" pitchFamily="34" charset="-128"/>
              </a:defRPr>
            </a:lvl1pPr>
            <a:lvl2pPr marL="742950" indent="-285750" eaLnBrk="0" hangingPunct="0">
              <a:defRPr sz="800">
                <a:solidFill>
                  <a:schemeClr val="tx1"/>
                </a:solidFill>
                <a:latin typeface="Arial" pitchFamily="34" charset="0"/>
                <a:ea typeface="ＭＳ Ｐゴシック" pitchFamily="34" charset="-128"/>
              </a:defRPr>
            </a:lvl2pPr>
            <a:lvl3pPr marL="1143000" indent="-228600" eaLnBrk="0" hangingPunct="0">
              <a:defRPr sz="800">
                <a:solidFill>
                  <a:schemeClr val="tx1"/>
                </a:solidFill>
                <a:latin typeface="Arial" pitchFamily="34" charset="0"/>
                <a:ea typeface="ＭＳ Ｐゴシック" pitchFamily="34" charset="-128"/>
              </a:defRPr>
            </a:lvl3pPr>
            <a:lvl4pPr marL="1600200" indent="-228600" eaLnBrk="0" hangingPunct="0">
              <a:defRPr sz="800">
                <a:solidFill>
                  <a:schemeClr val="tx1"/>
                </a:solidFill>
                <a:latin typeface="Arial" pitchFamily="34" charset="0"/>
                <a:ea typeface="ＭＳ Ｐゴシック" pitchFamily="34" charset="-128"/>
              </a:defRPr>
            </a:lvl4pPr>
            <a:lvl5pPr marL="2057400" indent="-228600" eaLnBrk="0" hangingPunct="0">
              <a:defRPr sz="8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9pPr>
          </a:lstStyle>
          <a:p>
            <a:pPr marL="171450" indent="-171450" eaLnBrk="1" hangingPunct="1">
              <a:spcBef>
                <a:spcPts val="300"/>
              </a:spcBef>
              <a:buFont typeface="Arial" panose="020B0604020202020204" pitchFamily="34" charset="0"/>
              <a:buChar char="•"/>
            </a:pPr>
            <a:r>
              <a:rPr lang="en-US" sz="1800" dirty="0">
                <a:latin typeface="+mn-lt"/>
              </a:rPr>
              <a:t>Tech RRT</a:t>
            </a:r>
          </a:p>
          <a:p>
            <a:pPr marL="171450" indent="-171450" eaLnBrk="1" hangingPunct="1">
              <a:spcBef>
                <a:spcPts val="300"/>
              </a:spcBef>
              <a:buFont typeface="Arial" panose="020B0604020202020204" pitchFamily="34" charset="0"/>
              <a:buChar char="•"/>
            </a:pPr>
            <a:r>
              <a:rPr lang="en-US" sz="1800" dirty="0">
                <a:latin typeface="+mn-lt"/>
              </a:rPr>
              <a:t>UNICEF</a:t>
            </a:r>
          </a:p>
          <a:p>
            <a:pPr marL="171450" indent="-171450" eaLnBrk="1" hangingPunct="1">
              <a:spcBef>
                <a:spcPts val="300"/>
              </a:spcBef>
              <a:buFont typeface="Arial" panose="020B0604020202020204" pitchFamily="34" charset="0"/>
              <a:buChar char="•"/>
            </a:pPr>
            <a:r>
              <a:rPr lang="en-US" sz="1800" dirty="0">
                <a:latin typeface="+mn-lt"/>
              </a:rPr>
              <a:t>ENN  </a:t>
            </a:r>
          </a:p>
          <a:p>
            <a:pPr marL="171450" indent="-171450" eaLnBrk="1" hangingPunct="1">
              <a:spcBef>
                <a:spcPts val="300"/>
              </a:spcBef>
              <a:buFont typeface="Arial" panose="020B0604020202020204" pitchFamily="34" charset="0"/>
              <a:buChar char="•"/>
            </a:pPr>
            <a:r>
              <a:rPr lang="en-US" sz="1800" dirty="0">
                <a:latin typeface="+mn-lt"/>
              </a:rPr>
              <a:t>GNC- CT</a:t>
            </a:r>
          </a:p>
        </p:txBody>
      </p:sp>
      <p:sp>
        <p:nvSpPr>
          <p:cNvPr id="37" name="Oval 36"/>
          <p:cNvSpPr>
            <a:spLocks noChangeArrowheads="1"/>
          </p:cNvSpPr>
          <p:nvPr/>
        </p:nvSpPr>
        <p:spPr bwMode="auto">
          <a:xfrm>
            <a:off x="558708" y="1811641"/>
            <a:ext cx="528086" cy="521084"/>
          </a:xfrm>
          <a:prstGeom prst="ellipse">
            <a:avLst/>
          </a:prstGeom>
          <a:solidFill>
            <a:schemeClr val="accent6">
              <a:lumMod val="75000"/>
            </a:schemeClr>
          </a:solidFill>
          <a:ln>
            <a:headEnd/>
            <a:tailEnd/>
          </a:ln>
        </p:spPr>
        <p:style>
          <a:lnRef idx="3">
            <a:schemeClr val="lt1"/>
          </a:lnRef>
          <a:fillRef idx="1">
            <a:schemeClr val="accent2"/>
          </a:fillRef>
          <a:effectRef idx="1">
            <a:schemeClr val="accent2"/>
          </a:effectRef>
          <a:fontRef idx="minor">
            <a:schemeClr val="lt1"/>
          </a:fontRef>
        </p:style>
        <p:txBody>
          <a:bodyPr lIns="45720" rIns="45720" anchor="ctr"/>
          <a:lstStyle/>
          <a:p>
            <a:pPr algn="ctr" eaLnBrk="0" fontAlgn="base" hangingPunct="0">
              <a:defRPr/>
            </a:pPr>
            <a:r>
              <a:rPr lang="en-US" b="1" dirty="0">
                <a:solidFill>
                  <a:schemeClr val="bg1"/>
                </a:solidFill>
                <a:latin typeface="Arial" panose="020B0604020202020204" pitchFamily="34" charset="0"/>
                <a:ea typeface="Times New Roman" panose="02020603050405020304" pitchFamily="18" charset="0"/>
                <a:cs typeface="Times New Roman" panose="02020603050405020304" pitchFamily="18" charset="0"/>
              </a:rPr>
              <a:t>1</a:t>
            </a:r>
            <a:endParaRPr lang="en-US" sz="3600" kern="0" dirty="0">
              <a:solidFill>
                <a:schemeClr val="bg1"/>
              </a:solidFill>
              <a:latin typeface="Times New Roman" panose="02020603050405020304" pitchFamily="18" charset="0"/>
              <a:ea typeface="Times New Roman" panose="02020603050405020304" pitchFamily="18" charset="0"/>
            </a:endParaRPr>
          </a:p>
        </p:txBody>
      </p:sp>
      <p:sp>
        <p:nvSpPr>
          <p:cNvPr id="38" name="Oval 37"/>
          <p:cNvSpPr>
            <a:spLocks noChangeArrowheads="1"/>
          </p:cNvSpPr>
          <p:nvPr/>
        </p:nvSpPr>
        <p:spPr bwMode="auto">
          <a:xfrm>
            <a:off x="558708" y="4494141"/>
            <a:ext cx="528086" cy="521084"/>
          </a:xfrm>
          <a:prstGeom prst="ellipse">
            <a:avLst/>
          </a:prstGeom>
          <a:solidFill>
            <a:schemeClr val="accent6">
              <a:lumMod val="75000"/>
            </a:schemeClr>
          </a:solidFill>
          <a:ln>
            <a:headEnd/>
            <a:tailEnd/>
          </a:ln>
        </p:spPr>
        <p:style>
          <a:lnRef idx="3">
            <a:schemeClr val="lt1"/>
          </a:lnRef>
          <a:fillRef idx="1">
            <a:schemeClr val="accent2"/>
          </a:fillRef>
          <a:effectRef idx="1">
            <a:schemeClr val="accent2"/>
          </a:effectRef>
          <a:fontRef idx="minor">
            <a:schemeClr val="lt1"/>
          </a:fontRef>
        </p:style>
        <p:txBody>
          <a:bodyPr lIns="45720" rIns="45720" anchor="ctr"/>
          <a:lstStyle/>
          <a:p>
            <a:pPr algn="ctr" eaLnBrk="0" fontAlgn="base" hangingPunct="0">
              <a:defRPr/>
            </a:pPr>
            <a:r>
              <a:rPr lang="en-US" b="1" dirty="0">
                <a:solidFill>
                  <a:schemeClr val="bg1"/>
                </a:solidFill>
                <a:latin typeface="Arial" panose="020B0604020202020204" pitchFamily="34" charset="0"/>
                <a:ea typeface="Times New Roman" panose="02020603050405020304" pitchFamily="18" charset="0"/>
                <a:cs typeface="Times New Roman" panose="02020603050405020304" pitchFamily="18" charset="0"/>
              </a:rPr>
              <a:t>2</a:t>
            </a:r>
            <a:endParaRPr lang="en-US" sz="3600" kern="0" dirty="0">
              <a:solidFill>
                <a:schemeClr val="bg1"/>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343120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74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175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175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175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175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176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176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175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175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9" grpId="0" animBg="1"/>
      <p:bldP spid="8" grpId="0" animBg="1"/>
      <p:bldP spid="31753" grpId="0"/>
      <p:bldP spid="31754" grpId="0"/>
      <p:bldP spid="31755" grpId="0"/>
      <p:bldP spid="31756" grpId="0"/>
      <p:bldP spid="31758" grpId="0"/>
      <p:bldP spid="31759" grpId="0"/>
      <p:bldP spid="31760" grpId="0"/>
      <p:bldP spid="31761" grpId="0"/>
      <p:bldP spid="2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p:cNvSpPr>
            <a:spLocks noGrp="1"/>
          </p:cNvSpPr>
          <p:nvPr>
            <p:ph type="title"/>
          </p:nvPr>
        </p:nvSpPr>
        <p:spPr>
          <a:xfrm>
            <a:off x="755375" y="93320"/>
            <a:ext cx="11102008" cy="708025"/>
          </a:xfrm>
        </p:spPr>
        <p:txBody>
          <a:bodyPr>
            <a:noAutofit/>
          </a:bodyPr>
          <a:lstStyle/>
          <a:p>
            <a:pPr algn="ctr" fontAlgn="base">
              <a:defRPr/>
            </a:pPr>
            <a:r>
              <a:rPr lang="en-US" sz="2800" b="1" dirty="0">
                <a:solidFill>
                  <a:srgbClr val="0070C0"/>
                </a:solidFill>
                <a:latin typeface="Calibri" panose="020F0502020204030204" pitchFamily="34" charset="0"/>
                <a:ea typeface="MS PGothic" panose="020B0600070205080204" pitchFamily="34" charset="-128"/>
                <a:cs typeface="+mn-cs"/>
              </a:rPr>
              <a:t>Mobilization Phase -  Key Work Streams to meet the Functions of the Global Tech Mechanism  </a:t>
            </a:r>
          </a:p>
        </p:txBody>
      </p:sp>
      <p:sp>
        <p:nvSpPr>
          <p:cNvPr id="31746" name="Text Placeholder 2"/>
          <p:cNvSpPr>
            <a:spLocks noGrp="1"/>
          </p:cNvSpPr>
          <p:nvPr>
            <p:ph type="body" sz="quarter" idx="12"/>
          </p:nvPr>
        </p:nvSpPr>
        <p:spPr>
          <a:xfrm>
            <a:off x="0" y="661101"/>
            <a:ext cx="2509471" cy="428625"/>
          </a:xfrm>
        </p:spPr>
        <p:txBody>
          <a:bodyPr/>
          <a:lstStyle/>
          <a:p>
            <a:r>
              <a:rPr lang="en-US" dirty="0">
                <a:solidFill>
                  <a:schemeClr val="accent2">
                    <a:lumMod val="75000"/>
                  </a:schemeClr>
                </a:solidFill>
                <a:ea typeface="ＭＳ Ｐゴシック" pitchFamily="34" charset="-128"/>
              </a:rPr>
              <a:t>Key Work streams</a:t>
            </a:r>
          </a:p>
        </p:txBody>
      </p:sp>
      <p:sp>
        <p:nvSpPr>
          <p:cNvPr id="31750" name="Rounded Rectangle 6"/>
          <p:cNvSpPr>
            <a:spLocks noChangeArrowheads="1"/>
          </p:cNvSpPr>
          <p:nvPr/>
        </p:nvSpPr>
        <p:spPr bwMode="auto">
          <a:xfrm>
            <a:off x="925975" y="3629489"/>
            <a:ext cx="2201902" cy="1116752"/>
          </a:xfrm>
          <a:prstGeom prst="roundRect">
            <a:avLst>
              <a:gd name="adj" fmla="val 16667"/>
            </a:avLst>
          </a:prstGeom>
          <a:solidFill>
            <a:schemeClr val="accent1"/>
          </a:solidFill>
          <a:ln w="3175">
            <a:solidFill>
              <a:schemeClr val="tx1"/>
            </a:solidFill>
            <a:round/>
            <a:headEnd/>
            <a:tailEnd/>
          </a:ln>
        </p:spPr>
        <p:txBody>
          <a:bodyPr lIns="45720" rIns="45720" anchor="ctr"/>
          <a:lstStyle/>
          <a:p>
            <a:pPr algn="ctr" eaLnBrk="0" hangingPunct="0"/>
            <a:r>
              <a:rPr lang="en-US" sz="2000" b="1" dirty="0">
                <a:solidFill>
                  <a:schemeClr val="bg1"/>
                </a:solidFill>
              </a:rPr>
              <a:t>Technology</a:t>
            </a:r>
          </a:p>
        </p:txBody>
      </p:sp>
      <p:sp>
        <p:nvSpPr>
          <p:cNvPr id="31752" name="TextBox 8"/>
          <p:cNvSpPr txBox="1">
            <a:spLocks noChangeArrowheads="1"/>
          </p:cNvSpPr>
          <p:nvPr/>
        </p:nvSpPr>
        <p:spPr bwMode="auto">
          <a:xfrm>
            <a:off x="3337316" y="3459108"/>
            <a:ext cx="2691212" cy="145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800">
                <a:solidFill>
                  <a:schemeClr val="tx1"/>
                </a:solidFill>
                <a:latin typeface="Arial" pitchFamily="34" charset="0"/>
                <a:ea typeface="ＭＳ Ｐゴシック" pitchFamily="34" charset="-128"/>
              </a:defRPr>
            </a:lvl1pPr>
            <a:lvl2pPr marL="742950" indent="-285750" eaLnBrk="0" hangingPunct="0">
              <a:defRPr sz="800">
                <a:solidFill>
                  <a:schemeClr val="tx1"/>
                </a:solidFill>
                <a:latin typeface="Arial" pitchFamily="34" charset="0"/>
                <a:ea typeface="ＭＳ Ｐゴシック" pitchFamily="34" charset="-128"/>
              </a:defRPr>
            </a:lvl2pPr>
            <a:lvl3pPr marL="1143000" indent="-228600" eaLnBrk="0" hangingPunct="0">
              <a:defRPr sz="800">
                <a:solidFill>
                  <a:schemeClr val="tx1"/>
                </a:solidFill>
                <a:latin typeface="Arial" pitchFamily="34" charset="0"/>
                <a:ea typeface="ＭＳ Ｐゴシック" pitchFamily="34" charset="-128"/>
              </a:defRPr>
            </a:lvl3pPr>
            <a:lvl4pPr marL="1600200" indent="-228600" eaLnBrk="0" hangingPunct="0">
              <a:defRPr sz="800">
                <a:solidFill>
                  <a:schemeClr val="tx1"/>
                </a:solidFill>
                <a:latin typeface="Arial" pitchFamily="34" charset="0"/>
                <a:ea typeface="ＭＳ Ｐゴシック" pitchFamily="34" charset="-128"/>
              </a:defRPr>
            </a:lvl4pPr>
            <a:lvl5pPr marL="2057400" indent="-228600" eaLnBrk="0" hangingPunct="0">
              <a:defRPr sz="8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9pPr>
          </a:lstStyle>
          <a:p>
            <a:pPr eaLnBrk="1" hangingPunct="1">
              <a:spcBef>
                <a:spcPts val="300"/>
              </a:spcBef>
            </a:pPr>
            <a:r>
              <a:rPr lang="en-US" sz="1800" dirty="0">
                <a:latin typeface="+mn-lt"/>
              </a:rPr>
              <a:t>Mobilization actions on designing, building, testing and deploying IT system</a:t>
            </a:r>
          </a:p>
        </p:txBody>
      </p:sp>
      <p:sp>
        <p:nvSpPr>
          <p:cNvPr id="31755" name="TextBox 11"/>
          <p:cNvSpPr txBox="1">
            <a:spLocks noChangeArrowheads="1"/>
          </p:cNvSpPr>
          <p:nvPr/>
        </p:nvSpPr>
        <p:spPr bwMode="auto">
          <a:xfrm>
            <a:off x="2947844" y="1089726"/>
            <a:ext cx="2854316" cy="446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800">
                <a:solidFill>
                  <a:schemeClr val="tx1"/>
                </a:solidFill>
                <a:latin typeface="Arial" pitchFamily="34" charset="0"/>
                <a:ea typeface="ＭＳ Ｐゴシック" pitchFamily="34" charset="-128"/>
              </a:defRPr>
            </a:lvl1pPr>
            <a:lvl2pPr marL="742950" indent="-285750" eaLnBrk="0" hangingPunct="0">
              <a:defRPr sz="800">
                <a:solidFill>
                  <a:schemeClr val="tx1"/>
                </a:solidFill>
                <a:latin typeface="Arial" pitchFamily="34" charset="0"/>
                <a:ea typeface="ＭＳ Ｐゴシック" pitchFamily="34" charset="-128"/>
              </a:defRPr>
            </a:lvl2pPr>
            <a:lvl3pPr marL="1143000" indent="-228600" eaLnBrk="0" hangingPunct="0">
              <a:defRPr sz="800">
                <a:solidFill>
                  <a:schemeClr val="tx1"/>
                </a:solidFill>
                <a:latin typeface="Arial" pitchFamily="34" charset="0"/>
                <a:ea typeface="ＭＳ Ｐゴシック" pitchFamily="34" charset="-128"/>
              </a:defRPr>
            </a:lvl3pPr>
            <a:lvl4pPr marL="1600200" indent="-228600" eaLnBrk="0" hangingPunct="0">
              <a:defRPr sz="800">
                <a:solidFill>
                  <a:schemeClr val="tx1"/>
                </a:solidFill>
                <a:latin typeface="Arial" pitchFamily="34" charset="0"/>
                <a:ea typeface="ＭＳ Ｐゴシック" pitchFamily="34" charset="-128"/>
              </a:defRPr>
            </a:lvl4pPr>
            <a:lvl5pPr marL="2057400" indent="-228600" eaLnBrk="0" hangingPunct="0">
              <a:defRPr sz="8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9pPr>
          </a:lstStyle>
          <a:p>
            <a:pPr algn="ctr" eaLnBrk="1" hangingPunct="1"/>
            <a:r>
              <a:rPr lang="en-US" sz="1800" b="1" u="sng" dirty="0"/>
              <a:t>Description</a:t>
            </a:r>
          </a:p>
        </p:txBody>
      </p:sp>
      <p:sp>
        <p:nvSpPr>
          <p:cNvPr id="31756" name="TextBox 12"/>
          <p:cNvSpPr txBox="1">
            <a:spLocks noChangeArrowheads="1"/>
          </p:cNvSpPr>
          <p:nvPr/>
        </p:nvSpPr>
        <p:spPr bwMode="auto">
          <a:xfrm>
            <a:off x="6191631" y="1091053"/>
            <a:ext cx="2854317" cy="446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800">
                <a:solidFill>
                  <a:schemeClr val="tx1"/>
                </a:solidFill>
                <a:latin typeface="Arial" pitchFamily="34" charset="0"/>
                <a:ea typeface="ＭＳ Ｐゴシック" pitchFamily="34" charset="-128"/>
              </a:defRPr>
            </a:lvl1pPr>
            <a:lvl2pPr marL="742950" indent="-285750" eaLnBrk="0" hangingPunct="0">
              <a:defRPr sz="800">
                <a:solidFill>
                  <a:schemeClr val="tx1"/>
                </a:solidFill>
                <a:latin typeface="Arial" pitchFamily="34" charset="0"/>
                <a:ea typeface="ＭＳ Ｐゴシック" pitchFamily="34" charset="-128"/>
              </a:defRPr>
            </a:lvl2pPr>
            <a:lvl3pPr marL="1143000" indent="-228600" eaLnBrk="0" hangingPunct="0">
              <a:defRPr sz="800">
                <a:solidFill>
                  <a:schemeClr val="tx1"/>
                </a:solidFill>
                <a:latin typeface="Arial" pitchFamily="34" charset="0"/>
                <a:ea typeface="ＭＳ Ｐゴシック" pitchFamily="34" charset="-128"/>
              </a:defRPr>
            </a:lvl3pPr>
            <a:lvl4pPr marL="1600200" indent="-228600" eaLnBrk="0" hangingPunct="0">
              <a:defRPr sz="800">
                <a:solidFill>
                  <a:schemeClr val="tx1"/>
                </a:solidFill>
                <a:latin typeface="Arial" pitchFamily="34" charset="0"/>
                <a:ea typeface="ＭＳ Ｐゴシック" pitchFamily="34" charset="-128"/>
              </a:defRPr>
            </a:lvl4pPr>
            <a:lvl5pPr marL="2057400" indent="-228600" eaLnBrk="0" hangingPunct="0">
              <a:defRPr sz="8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9pPr>
          </a:lstStyle>
          <a:p>
            <a:pPr algn="ctr" eaLnBrk="1" hangingPunct="1">
              <a:spcBef>
                <a:spcPts val="300"/>
              </a:spcBef>
            </a:pPr>
            <a:r>
              <a:rPr lang="en-US" sz="1800" b="1" u="sng" dirty="0"/>
              <a:t>Key Elements</a:t>
            </a:r>
          </a:p>
        </p:txBody>
      </p:sp>
      <p:sp>
        <p:nvSpPr>
          <p:cNvPr id="31757" name="TextBox 13"/>
          <p:cNvSpPr txBox="1">
            <a:spLocks noChangeArrowheads="1"/>
          </p:cNvSpPr>
          <p:nvPr/>
        </p:nvSpPr>
        <p:spPr bwMode="auto">
          <a:xfrm>
            <a:off x="6432919" y="3590081"/>
            <a:ext cx="3017421" cy="1451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120650" indent="-120650" eaLnBrk="0" hangingPunct="0">
              <a:defRPr sz="800">
                <a:solidFill>
                  <a:schemeClr val="tx1"/>
                </a:solidFill>
                <a:latin typeface="Arial" pitchFamily="34" charset="0"/>
                <a:ea typeface="ＭＳ Ｐゴシック" pitchFamily="34" charset="-128"/>
              </a:defRPr>
            </a:lvl1pPr>
            <a:lvl2pPr marL="742950" indent="-285750" eaLnBrk="0" hangingPunct="0">
              <a:defRPr sz="800">
                <a:solidFill>
                  <a:schemeClr val="tx1"/>
                </a:solidFill>
                <a:latin typeface="Arial" pitchFamily="34" charset="0"/>
                <a:ea typeface="ＭＳ Ｐゴシック" pitchFamily="34" charset="-128"/>
              </a:defRPr>
            </a:lvl2pPr>
            <a:lvl3pPr marL="1143000" indent="-228600" eaLnBrk="0" hangingPunct="0">
              <a:defRPr sz="800">
                <a:solidFill>
                  <a:schemeClr val="tx1"/>
                </a:solidFill>
                <a:latin typeface="Arial" pitchFamily="34" charset="0"/>
                <a:ea typeface="ＭＳ Ｐゴシック" pitchFamily="34" charset="-128"/>
              </a:defRPr>
            </a:lvl3pPr>
            <a:lvl4pPr marL="1600200" indent="-228600" eaLnBrk="0" hangingPunct="0">
              <a:defRPr sz="800">
                <a:solidFill>
                  <a:schemeClr val="tx1"/>
                </a:solidFill>
                <a:latin typeface="Arial" pitchFamily="34" charset="0"/>
                <a:ea typeface="ＭＳ Ｐゴシック" pitchFamily="34" charset="-128"/>
              </a:defRPr>
            </a:lvl4pPr>
            <a:lvl5pPr marL="2057400" indent="-228600" eaLnBrk="0" hangingPunct="0">
              <a:defRPr sz="8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9pPr>
          </a:lstStyle>
          <a:p>
            <a:pPr eaLnBrk="1" hangingPunct="1">
              <a:spcBef>
                <a:spcPts val="300"/>
              </a:spcBef>
              <a:buFont typeface="Arial" pitchFamily="34" charset="0"/>
              <a:buChar char="•"/>
            </a:pPr>
            <a:r>
              <a:rPr lang="en-US" sz="1800" dirty="0">
                <a:latin typeface="+mn-lt"/>
              </a:rPr>
              <a:t>Developing business case for the IT system</a:t>
            </a:r>
          </a:p>
          <a:p>
            <a:pPr eaLnBrk="1" hangingPunct="1">
              <a:spcBef>
                <a:spcPts val="300"/>
              </a:spcBef>
              <a:buFont typeface="Arial" pitchFamily="34" charset="0"/>
              <a:buChar char="•"/>
            </a:pPr>
            <a:r>
              <a:rPr lang="en-US" sz="1800" dirty="0">
                <a:latin typeface="+mn-lt"/>
              </a:rPr>
              <a:t>Developing the beta and launch of IT system </a:t>
            </a:r>
          </a:p>
        </p:txBody>
      </p:sp>
      <p:sp>
        <p:nvSpPr>
          <p:cNvPr id="31760" name="TextBox 16"/>
          <p:cNvSpPr txBox="1">
            <a:spLocks noChangeArrowheads="1"/>
          </p:cNvSpPr>
          <p:nvPr/>
        </p:nvSpPr>
        <p:spPr bwMode="auto">
          <a:xfrm>
            <a:off x="9209051" y="1111676"/>
            <a:ext cx="2718396" cy="446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800">
                <a:solidFill>
                  <a:schemeClr val="tx1"/>
                </a:solidFill>
                <a:latin typeface="Arial" pitchFamily="34" charset="0"/>
                <a:ea typeface="ＭＳ Ｐゴシック" pitchFamily="34" charset="-128"/>
              </a:defRPr>
            </a:lvl1pPr>
            <a:lvl2pPr marL="742950" indent="-285750" eaLnBrk="0" hangingPunct="0">
              <a:defRPr sz="800">
                <a:solidFill>
                  <a:schemeClr val="tx1"/>
                </a:solidFill>
                <a:latin typeface="Arial" pitchFamily="34" charset="0"/>
                <a:ea typeface="ＭＳ Ｐゴシック" pitchFamily="34" charset="-128"/>
              </a:defRPr>
            </a:lvl2pPr>
            <a:lvl3pPr marL="1143000" indent="-228600" eaLnBrk="0" hangingPunct="0">
              <a:defRPr sz="800">
                <a:solidFill>
                  <a:schemeClr val="tx1"/>
                </a:solidFill>
                <a:latin typeface="Arial" pitchFamily="34" charset="0"/>
                <a:ea typeface="ＭＳ Ｐゴシック" pitchFamily="34" charset="-128"/>
              </a:defRPr>
            </a:lvl3pPr>
            <a:lvl4pPr marL="1600200" indent="-228600" eaLnBrk="0" hangingPunct="0">
              <a:defRPr sz="800">
                <a:solidFill>
                  <a:schemeClr val="tx1"/>
                </a:solidFill>
                <a:latin typeface="Arial" pitchFamily="34" charset="0"/>
                <a:ea typeface="ＭＳ Ｐゴシック" pitchFamily="34" charset="-128"/>
              </a:defRPr>
            </a:lvl4pPr>
            <a:lvl5pPr marL="2057400" indent="-228600" eaLnBrk="0" hangingPunct="0">
              <a:defRPr sz="8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9pPr>
          </a:lstStyle>
          <a:p>
            <a:pPr algn="ctr" eaLnBrk="1" hangingPunct="1"/>
            <a:r>
              <a:rPr lang="en-US" sz="1800" b="1" u="sng" dirty="0"/>
              <a:t>Who</a:t>
            </a:r>
          </a:p>
        </p:txBody>
      </p:sp>
      <p:sp>
        <p:nvSpPr>
          <p:cNvPr id="31762" name="Rounded Rectangle 18"/>
          <p:cNvSpPr>
            <a:spLocks noChangeArrowheads="1"/>
          </p:cNvSpPr>
          <p:nvPr/>
        </p:nvSpPr>
        <p:spPr bwMode="auto">
          <a:xfrm>
            <a:off x="925974" y="1929591"/>
            <a:ext cx="2203377" cy="1386117"/>
          </a:xfrm>
          <a:prstGeom prst="roundRect">
            <a:avLst>
              <a:gd name="adj" fmla="val 16667"/>
            </a:avLst>
          </a:prstGeom>
          <a:solidFill>
            <a:srgbClr val="BF133C"/>
          </a:solidFill>
          <a:ln w="3175">
            <a:solidFill>
              <a:schemeClr val="tx1"/>
            </a:solidFill>
            <a:round/>
            <a:headEnd/>
            <a:tailEnd/>
          </a:ln>
        </p:spPr>
        <p:txBody>
          <a:bodyPr lIns="45720" rIns="45720" anchor="ctr"/>
          <a:lstStyle/>
          <a:p>
            <a:pPr algn="ctr" eaLnBrk="0" hangingPunct="0"/>
            <a:r>
              <a:rPr lang="en-US" sz="2000" b="1" dirty="0">
                <a:solidFill>
                  <a:schemeClr val="bg1"/>
                </a:solidFill>
              </a:rPr>
              <a:t>Learning from the past process in developing interim guidance</a:t>
            </a:r>
          </a:p>
        </p:txBody>
      </p:sp>
      <p:sp>
        <p:nvSpPr>
          <p:cNvPr id="31763" name="TextBox 19"/>
          <p:cNvSpPr txBox="1">
            <a:spLocks noChangeArrowheads="1"/>
          </p:cNvSpPr>
          <p:nvPr/>
        </p:nvSpPr>
        <p:spPr bwMode="auto">
          <a:xfrm>
            <a:off x="3433357" y="1950902"/>
            <a:ext cx="2609659" cy="1451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800">
                <a:solidFill>
                  <a:schemeClr val="tx1"/>
                </a:solidFill>
                <a:latin typeface="Arial" pitchFamily="34" charset="0"/>
                <a:ea typeface="ＭＳ Ｐゴシック" pitchFamily="34" charset="-128"/>
              </a:defRPr>
            </a:lvl1pPr>
            <a:lvl2pPr marL="742950" indent="-285750" eaLnBrk="0" hangingPunct="0">
              <a:defRPr sz="800">
                <a:solidFill>
                  <a:schemeClr val="tx1"/>
                </a:solidFill>
                <a:latin typeface="Arial" pitchFamily="34" charset="0"/>
                <a:ea typeface="ＭＳ Ｐゴシック" pitchFamily="34" charset="-128"/>
              </a:defRPr>
            </a:lvl2pPr>
            <a:lvl3pPr marL="1143000" indent="-228600" eaLnBrk="0" hangingPunct="0">
              <a:defRPr sz="800">
                <a:solidFill>
                  <a:schemeClr val="tx1"/>
                </a:solidFill>
                <a:latin typeface="Arial" pitchFamily="34" charset="0"/>
                <a:ea typeface="ＭＳ Ｐゴシック" pitchFamily="34" charset="-128"/>
              </a:defRPr>
            </a:lvl3pPr>
            <a:lvl4pPr marL="1600200" indent="-228600" eaLnBrk="0" hangingPunct="0">
              <a:defRPr sz="800">
                <a:solidFill>
                  <a:schemeClr val="tx1"/>
                </a:solidFill>
                <a:latin typeface="Arial" pitchFamily="34" charset="0"/>
                <a:ea typeface="ＭＳ Ｐゴシック" pitchFamily="34" charset="-128"/>
              </a:defRPr>
            </a:lvl4pPr>
            <a:lvl5pPr marL="2057400" indent="-228600" eaLnBrk="0" hangingPunct="0">
              <a:defRPr sz="8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9pPr>
          </a:lstStyle>
          <a:p>
            <a:pPr eaLnBrk="1" hangingPunct="1">
              <a:spcBef>
                <a:spcPts val="300"/>
              </a:spcBef>
            </a:pPr>
            <a:r>
              <a:rPr lang="en-US" sz="1800" dirty="0">
                <a:latin typeface="+mn-lt"/>
              </a:rPr>
              <a:t>Documentation of the process followed to develop different types of interim guidance for </a:t>
            </a:r>
            <a:r>
              <a:rPr lang="en-US" sz="1800" dirty="0" err="1">
                <a:latin typeface="+mn-lt"/>
              </a:rPr>
              <a:t>NiE</a:t>
            </a:r>
            <a:r>
              <a:rPr lang="en-US" sz="1800" dirty="0">
                <a:latin typeface="+mn-lt"/>
              </a:rPr>
              <a:t> </a:t>
            </a:r>
          </a:p>
        </p:txBody>
      </p:sp>
      <p:sp>
        <p:nvSpPr>
          <p:cNvPr id="31764" name="TextBox 20"/>
          <p:cNvSpPr txBox="1">
            <a:spLocks noChangeArrowheads="1"/>
          </p:cNvSpPr>
          <p:nvPr/>
        </p:nvSpPr>
        <p:spPr bwMode="auto">
          <a:xfrm>
            <a:off x="6409104" y="1962738"/>
            <a:ext cx="3017421" cy="1451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120650" indent="-120650" eaLnBrk="0" hangingPunct="0">
              <a:defRPr sz="800">
                <a:solidFill>
                  <a:schemeClr val="tx1"/>
                </a:solidFill>
                <a:latin typeface="Arial" pitchFamily="34" charset="0"/>
                <a:ea typeface="ＭＳ Ｐゴシック" pitchFamily="34" charset="-128"/>
              </a:defRPr>
            </a:lvl1pPr>
            <a:lvl2pPr marL="742950" indent="-285750" eaLnBrk="0" hangingPunct="0">
              <a:defRPr sz="800">
                <a:solidFill>
                  <a:schemeClr val="tx1"/>
                </a:solidFill>
                <a:latin typeface="Arial" pitchFamily="34" charset="0"/>
                <a:ea typeface="ＭＳ Ｐゴシック" pitchFamily="34" charset="-128"/>
              </a:defRPr>
            </a:lvl2pPr>
            <a:lvl3pPr marL="1143000" indent="-228600" eaLnBrk="0" hangingPunct="0">
              <a:defRPr sz="800">
                <a:solidFill>
                  <a:schemeClr val="tx1"/>
                </a:solidFill>
                <a:latin typeface="Arial" pitchFamily="34" charset="0"/>
                <a:ea typeface="ＭＳ Ｐゴシック" pitchFamily="34" charset="-128"/>
              </a:defRPr>
            </a:lvl3pPr>
            <a:lvl4pPr marL="1600200" indent="-228600" eaLnBrk="0" hangingPunct="0">
              <a:defRPr sz="800">
                <a:solidFill>
                  <a:schemeClr val="tx1"/>
                </a:solidFill>
                <a:latin typeface="Arial" pitchFamily="34" charset="0"/>
                <a:ea typeface="ＭＳ Ｐゴシック" pitchFamily="34" charset="-128"/>
              </a:defRPr>
            </a:lvl4pPr>
            <a:lvl5pPr marL="2057400" indent="-228600" eaLnBrk="0" hangingPunct="0">
              <a:defRPr sz="8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9pPr>
          </a:lstStyle>
          <a:p>
            <a:pPr eaLnBrk="1" hangingPunct="1">
              <a:spcBef>
                <a:spcPts val="300"/>
              </a:spcBef>
              <a:buFont typeface="Arial" pitchFamily="34" charset="0"/>
              <a:buChar char="•"/>
            </a:pPr>
            <a:r>
              <a:rPr lang="en-US" sz="1800" dirty="0">
                <a:latin typeface="+mn-lt"/>
              </a:rPr>
              <a:t>Process and steps to follow for interim guidance</a:t>
            </a:r>
          </a:p>
          <a:p>
            <a:pPr eaLnBrk="1" hangingPunct="1">
              <a:spcBef>
                <a:spcPts val="300"/>
              </a:spcBef>
              <a:buFont typeface="Arial" pitchFamily="34" charset="0"/>
              <a:buChar char="•"/>
            </a:pPr>
            <a:r>
              <a:rPr lang="en-US" sz="1800" dirty="0">
                <a:latin typeface="+mn-lt"/>
              </a:rPr>
              <a:t>Linkages with WHO processes</a:t>
            </a:r>
          </a:p>
          <a:p>
            <a:pPr eaLnBrk="1" hangingPunct="1">
              <a:spcBef>
                <a:spcPts val="300"/>
              </a:spcBef>
              <a:buFont typeface="Arial" pitchFamily="34" charset="0"/>
              <a:buChar char="•"/>
            </a:pPr>
            <a:r>
              <a:rPr lang="en-US" sz="1800" dirty="0">
                <a:latin typeface="+mn-lt"/>
              </a:rPr>
              <a:t>Linkages with the existing Thematic working groups</a:t>
            </a:r>
          </a:p>
        </p:txBody>
      </p:sp>
      <p:sp>
        <p:nvSpPr>
          <p:cNvPr id="31767" name="TextBox 23"/>
          <p:cNvSpPr txBox="1">
            <a:spLocks noChangeArrowheads="1"/>
          </p:cNvSpPr>
          <p:nvPr/>
        </p:nvSpPr>
        <p:spPr bwMode="auto">
          <a:xfrm>
            <a:off x="10171479" y="3294463"/>
            <a:ext cx="1720754" cy="1451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120650" indent="-120650" eaLnBrk="0" hangingPunct="0">
              <a:defRPr sz="800">
                <a:solidFill>
                  <a:schemeClr val="tx1"/>
                </a:solidFill>
                <a:latin typeface="Arial" pitchFamily="34" charset="0"/>
                <a:ea typeface="ＭＳ Ｐゴシック" pitchFamily="34" charset="-128"/>
              </a:defRPr>
            </a:lvl1pPr>
            <a:lvl2pPr marL="742950" indent="-285750" eaLnBrk="0" hangingPunct="0">
              <a:defRPr sz="800">
                <a:solidFill>
                  <a:schemeClr val="tx1"/>
                </a:solidFill>
                <a:latin typeface="Arial" pitchFamily="34" charset="0"/>
                <a:ea typeface="ＭＳ Ｐゴシック" pitchFamily="34" charset="-128"/>
              </a:defRPr>
            </a:lvl2pPr>
            <a:lvl3pPr marL="1143000" indent="-228600" eaLnBrk="0" hangingPunct="0">
              <a:defRPr sz="800">
                <a:solidFill>
                  <a:schemeClr val="tx1"/>
                </a:solidFill>
                <a:latin typeface="Arial" pitchFamily="34" charset="0"/>
                <a:ea typeface="ＭＳ Ｐゴシック" pitchFamily="34" charset="-128"/>
              </a:defRPr>
            </a:lvl3pPr>
            <a:lvl4pPr marL="1600200" indent="-228600" eaLnBrk="0" hangingPunct="0">
              <a:defRPr sz="800">
                <a:solidFill>
                  <a:schemeClr val="tx1"/>
                </a:solidFill>
                <a:latin typeface="Arial" pitchFamily="34" charset="0"/>
                <a:ea typeface="ＭＳ Ｐゴシック" pitchFamily="34" charset="-128"/>
              </a:defRPr>
            </a:lvl4pPr>
            <a:lvl5pPr marL="2057400" indent="-228600" eaLnBrk="0" hangingPunct="0">
              <a:defRPr sz="8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9pPr>
          </a:lstStyle>
          <a:p>
            <a:pPr eaLnBrk="1" hangingPunct="1">
              <a:spcBef>
                <a:spcPts val="300"/>
              </a:spcBef>
              <a:buFont typeface="Arial" pitchFamily="34" charset="0"/>
              <a:buChar char="•"/>
            </a:pPr>
            <a:r>
              <a:rPr lang="en-US" sz="1800" dirty="0"/>
              <a:t>UNICEF </a:t>
            </a:r>
          </a:p>
        </p:txBody>
      </p:sp>
      <p:cxnSp>
        <p:nvCxnSpPr>
          <p:cNvPr id="26" name="Straight Connector 25"/>
          <p:cNvCxnSpPr/>
          <p:nvPr/>
        </p:nvCxnSpPr>
        <p:spPr bwMode="auto">
          <a:xfrm>
            <a:off x="1135415" y="1787172"/>
            <a:ext cx="10547378" cy="0"/>
          </a:xfrm>
          <a:prstGeom prst="line">
            <a:avLst/>
          </a:prstGeom>
          <a:solidFill>
            <a:srgbClr val="FFDCB9"/>
          </a:solidFill>
          <a:ln w="3175" cap="flat" cmpd="sng" algn="ctr">
            <a:solidFill>
              <a:schemeClr val="bg1">
                <a:lumMod val="75000"/>
              </a:schemeClr>
            </a:solidFill>
            <a:prstDash val="solid"/>
            <a:round/>
            <a:headEnd type="none" w="med" len="med"/>
            <a:tailEnd type="none" w="med" len="med"/>
          </a:ln>
          <a:effectLst/>
        </p:spPr>
      </p:cxnSp>
      <p:cxnSp>
        <p:nvCxnSpPr>
          <p:cNvPr id="28" name="Straight Connector 27"/>
          <p:cNvCxnSpPr/>
          <p:nvPr/>
        </p:nvCxnSpPr>
        <p:spPr bwMode="auto">
          <a:xfrm>
            <a:off x="1135415" y="3549744"/>
            <a:ext cx="10547378" cy="0"/>
          </a:xfrm>
          <a:prstGeom prst="line">
            <a:avLst/>
          </a:prstGeom>
          <a:solidFill>
            <a:srgbClr val="FFDCB9"/>
          </a:solidFill>
          <a:ln w="3175" cap="flat" cmpd="sng" algn="ctr">
            <a:solidFill>
              <a:schemeClr val="bg1">
                <a:lumMod val="75000"/>
              </a:schemeClr>
            </a:solidFill>
            <a:prstDash val="solid"/>
            <a:round/>
            <a:headEnd type="none" w="med" len="med"/>
            <a:tailEnd type="none" w="med" len="med"/>
          </a:ln>
          <a:effectLst/>
        </p:spPr>
      </p:cxnSp>
      <p:sp>
        <p:nvSpPr>
          <p:cNvPr id="30" name="TextBox 17"/>
          <p:cNvSpPr txBox="1">
            <a:spLocks noChangeArrowheads="1"/>
          </p:cNvSpPr>
          <p:nvPr/>
        </p:nvSpPr>
        <p:spPr bwMode="auto">
          <a:xfrm>
            <a:off x="10130706" y="1950902"/>
            <a:ext cx="1796743" cy="1451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120650" indent="-120650" eaLnBrk="0" hangingPunct="0">
              <a:defRPr sz="800">
                <a:solidFill>
                  <a:schemeClr val="tx1"/>
                </a:solidFill>
                <a:latin typeface="Arial" pitchFamily="34" charset="0"/>
                <a:ea typeface="ＭＳ Ｐゴシック" pitchFamily="34" charset="-128"/>
              </a:defRPr>
            </a:lvl1pPr>
            <a:lvl2pPr marL="742950" indent="-285750" eaLnBrk="0" hangingPunct="0">
              <a:defRPr sz="800">
                <a:solidFill>
                  <a:schemeClr val="tx1"/>
                </a:solidFill>
                <a:latin typeface="Arial" pitchFamily="34" charset="0"/>
                <a:ea typeface="ＭＳ Ｐゴシック" pitchFamily="34" charset="-128"/>
              </a:defRPr>
            </a:lvl2pPr>
            <a:lvl3pPr marL="1143000" indent="-228600" eaLnBrk="0" hangingPunct="0">
              <a:defRPr sz="800">
                <a:solidFill>
                  <a:schemeClr val="tx1"/>
                </a:solidFill>
                <a:latin typeface="Arial" pitchFamily="34" charset="0"/>
                <a:ea typeface="ＭＳ Ｐゴシック" pitchFamily="34" charset="-128"/>
              </a:defRPr>
            </a:lvl3pPr>
            <a:lvl4pPr marL="1600200" indent="-228600" eaLnBrk="0" hangingPunct="0">
              <a:defRPr sz="800">
                <a:solidFill>
                  <a:schemeClr val="tx1"/>
                </a:solidFill>
                <a:latin typeface="Arial" pitchFamily="34" charset="0"/>
                <a:ea typeface="ＭＳ Ｐゴシック" pitchFamily="34" charset="-128"/>
              </a:defRPr>
            </a:lvl4pPr>
            <a:lvl5pPr marL="2057400" indent="-228600" eaLnBrk="0" hangingPunct="0">
              <a:defRPr sz="8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9pPr>
          </a:lstStyle>
          <a:p>
            <a:pPr marL="171450" indent="-171450" eaLnBrk="1" hangingPunct="1">
              <a:spcBef>
                <a:spcPts val="300"/>
              </a:spcBef>
              <a:buFont typeface="Arial" panose="020B0604020202020204" pitchFamily="34" charset="0"/>
              <a:buChar char="•"/>
            </a:pPr>
            <a:r>
              <a:rPr lang="en-US" sz="1800" dirty="0"/>
              <a:t>Tech RRT</a:t>
            </a:r>
          </a:p>
          <a:p>
            <a:pPr marL="171450" indent="-171450" eaLnBrk="1" hangingPunct="1">
              <a:spcBef>
                <a:spcPts val="300"/>
              </a:spcBef>
              <a:buFont typeface="Arial" panose="020B0604020202020204" pitchFamily="34" charset="0"/>
              <a:buChar char="•"/>
            </a:pPr>
            <a:r>
              <a:rPr lang="en-US" sz="1800" dirty="0"/>
              <a:t>UNICEF</a:t>
            </a:r>
          </a:p>
          <a:p>
            <a:pPr marL="171450" indent="-171450" eaLnBrk="1" hangingPunct="1">
              <a:spcBef>
                <a:spcPts val="300"/>
              </a:spcBef>
              <a:buFont typeface="Arial" panose="020B0604020202020204" pitchFamily="34" charset="0"/>
              <a:buChar char="•"/>
            </a:pPr>
            <a:r>
              <a:rPr lang="en-US" sz="1800" dirty="0"/>
              <a:t>ENN  </a:t>
            </a:r>
          </a:p>
          <a:p>
            <a:pPr marL="171450" indent="-171450" eaLnBrk="1" hangingPunct="1">
              <a:spcBef>
                <a:spcPts val="300"/>
              </a:spcBef>
              <a:buFont typeface="Arial" panose="020B0604020202020204" pitchFamily="34" charset="0"/>
              <a:buChar char="•"/>
            </a:pPr>
            <a:r>
              <a:rPr lang="en-US" sz="1800" dirty="0"/>
              <a:t>GNC- CT</a:t>
            </a:r>
          </a:p>
        </p:txBody>
      </p:sp>
      <p:sp>
        <p:nvSpPr>
          <p:cNvPr id="31" name="Rounded Rectangle 18"/>
          <p:cNvSpPr>
            <a:spLocks noChangeArrowheads="1"/>
          </p:cNvSpPr>
          <p:nvPr/>
        </p:nvSpPr>
        <p:spPr bwMode="auto">
          <a:xfrm>
            <a:off x="925975" y="5217075"/>
            <a:ext cx="2201902" cy="1116752"/>
          </a:xfrm>
          <a:prstGeom prst="roundRect">
            <a:avLst>
              <a:gd name="adj" fmla="val 16667"/>
            </a:avLst>
          </a:prstGeom>
          <a:ln>
            <a:headEnd/>
            <a:tailEnd/>
          </a:ln>
        </p:spPr>
        <p:style>
          <a:lnRef idx="3">
            <a:schemeClr val="lt1"/>
          </a:lnRef>
          <a:fillRef idx="1">
            <a:schemeClr val="accent6"/>
          </a:fillRef>
          <a:effectRef idx="1">
            <a:schemeClr val="accent6"/>
          </a:effectRef>
          <a:fontRef idx="minor">
            <a:schemeClr val="lt1"/>
          </a:fontRef>
        </p:style>
        <p:txBody>
          <a:bodyPr lIns="45720" rIns="45720" anchor="ctr"/>
          <a:lstStyle/>
          <a:p>
            <a:pPr algn="ctr" eaLnBrk="0" hangingPunct="0"/>
            <a:r>
              <a:rPr lang="en-US" sz="2000" b="1" dirty="0">
                <a:solidFill>
                  <a:schemeClr val="bg1"/>
                </a:solidFill>
              </a:rPr>
              <a:t>Communication and branding of Tech mechanism </a:t>
            </a:r>
          </a:p>
        </p:txBody>
      </p:sp>
      <p:sp>
        <p:nvSpPr>
          <p:cNvPr id="32" name="TextBox 19"/>
          <p:cNvSpPr txBox="1">
            <a:spLocks noChangeArrowheads="1"/>
          </p:cNvSpPr>
          <p:nvPr/>
        </p:nvSpPr>
        <p:spPr bwMode="auto">
          <a:xfrm>
            <a:off x="3433357" y="5127768"/>
            <a:ext cx="2609659" cy="1451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800">
                <a:solidFill>
                  <a:schemeClr val="tx1"/>
                </a:solidFill>
                <a:latin typeface="Arial" pitchFamily="34" charset="0"/>
                <a:ea typeface="ＭＳ Ｐゴシック" pitchFamily="34" charset="-128"/>
              </a:defRPr>
            </a:lvl1pPr>
            <a:lvl2pPr marL="742950" indent="-285750" eaLnBrk="0" hangingPunct="0">
              <a:defRPr sz="800">
                <a:solidFill>
                  <a:schemeClr val="tx1"/>
                </a:solidFill>
                <a:latin typeface="Arial" pitchFamily="34" charset="0"/>
                <a:ea typeface="ＭＳ Ｐゴシック" pitchFamily="34" charset="-128"/>
              </a:defRPr>
            </a:lvl2pPr>
            <a:lvl3pPr marL="1143000" indent="-228600" eaLnBrk="0" hangingPunct="0">
              <a:defRPr sz="800">
                <a:solidFill>
                  <a:schemeClr val="tx1"/>
                </a:solidFill>
                <a:latin typeface="Arial" pitchFamily="34" charset="0"/>
                <a:ea typeface="ＭＳ Ｐゴシック" pitchFamily="34" charset="-128"/>
              </a:defRPr>
            </a:lvl3pPr>
            <a:lvl4pPr marL="1600200" indent="-228600" eaLnBrk="0" hangingPunct="0">
              <a:defRPr sz="800">
                <a:solidFill>
                  <a:schemeClr val="tx1"/>
                </a:solidFill>
                <a:latin typeface="Arial" pitchFamily="34" charset="0"/>
                <a:ea typeface="ＭＳ Ｐゴシック" pitchFamily="34" charset="-128"/>
              </a:defRPr>
            </a:lvl4pPr>
            <a:lvl5pPr marL="2057400" indent="-228600" eaLnBrk="0" hangingPunct="0">
              <a:defRPr sz="8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9pPr>
          </a:lstStyle>
          <a:p>
            <a:pPr eaLnBrk="1" hangingPunct="1">
              <a:spcBef>
                <a:spcPts val="300"/>
              </a:spcBef>
            </a:pPr>
            <a:r>
              <a:rPr lang="en-US" sz="1800" dirty="0">
                <a:latin typeface="+mn-lt"/>
              </a:rPr>
              <a:t>Development and dissemination of communication and branding materials on the Global tech Mechanism</a:t>
            </a:r>
          </a:p>
        </p:txBody>
      </p:sp>
      <p:sp>
        <p:nvSpPr>
          <p:cNvPr id="33" name="TextBox 20"/>
          <p:cNvSpPr txBox="1">
            <a:spLocks noChangeArrowheads="1"/>
          </p:cNvSpPr>
          <p:nvPr/>
        </p:nvSpPr>
        <p:spPr bwMode="auto">
          <a:xfrm>
            <a:off x="6598537" y="5021507"/>
            <a:ext cx="3017421" cy="1451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120650" indent="-120650" eaLnBrk="0" hangingPunct="0">
              <a:defRPr sz="800">
                <a:solidFill>
                  <a:schemeClr val="tx1"/>
                </a:solidFill>
                <a:latin typeface="Arial" pitchFamily="34" charset="0"/>
                <a:ea typeface="ＭＳ Ｐゴシック" pitchFamily="34" charset="-128"/>
              </a:defRPr>
            </a:lvl1pPr>
            <a:lvl2pPr marL="742950" indent="-285750" eaLnBrk="0" hangingPunct="0">
              <a:defRPr sz="800">
                <a:solidFill>
                  <a:schemeClr val="tx1"/>
                </a:solidFill>
                <a:latin typeface="Arial" pitchFamily="34" charset="0"/>
                <a:ea typeface="ＭＳ Ｐゴシック" pitchFamily="34" charset="-128"/>
              </a:defRPr>
            </a:lvl2pPr>
            <a:lvl3pPr marL="1143000" indent="-228600" eaLnBrk="0" hangingPunct="0">
              <a:defRPr sz="800">
                <a:solidFill>
                  <a:schemeClr val="tx1"/>
                </a:solidFill>
                <a:latin typeface="Arial" pitchFamily="34" charset="0"/>
                <a:ea typeface="ＭＳ Ｐゴシック" pitchFamily="34" charset="-128"/>
              </a:defRPr>
            </a:lvl3pPr>
            <a:lvl4pPr marL="1600200" indent="-228600" eaLnBrk="0" hangingPunct="0">
              <a:defRPr sz="800">
                <a:solidFill>
                  <a:schemeClr val="tx1"/>
                </a:solidFill>
                <a:latin typeface="Arial" pitchFamily="34" charset="0"/>
                <a:ea typeface="ＭＳ Ｐゴシック" pitchFamily="34" charset="-128"/>
              </a:defRPr>
            </a:lvl4pPr>
            <a:lvl5pPr marL="2057400" indent="-228600" eaLnBrk="0" hangingPunct="0">
              <a:defRPr sz="8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9pPr>
          </a:lstStyle>
          <a:p>
            <a:pPr eaLnBrk="1" hangingPunct="1">
              <a:spcBef>
                <a:spcPts val="300"/>
              </a:spcBef>
              <a:buFont typeface="Arial" pitchFamily="34" charset="0"/>
              <a:buChar char="•"/>
            </a:pPr>
            <a:r>
              <a:rPr lang="en-US" sz="1800" dirty="0">
                <a:latin typeface="+mn-lt"/>
              </a:rPr>
              <a:t>Communication strategy with key audiences </a:t>
            </a:r>
          </a:p>
          <a:p>
            <a:pPr eaLnBrk="1" hangingPunct="1">
              <a:spcBef>
                <a:spcPts val="300"/>
              </a:spcBef>
              <a:buFont typeface="Arial" pitchFamily="34" charset="0"/>
              <a:buChar char="•"/>
            </a:pPr>
            <a:r>
              <a:rPr lang="en-US" sz="1800" dirty="0">
                <a:latin typeface="+mn-lt"/>
              </a:rPr>
              <a:t>Communication Best Practices &amp; Resources</a:t>
            </a:r>
          </a:p>
        </p:txBody>
      </p:sp>
      <p:sp>
        <p:nvSpPr>
          <p:cNvPr id="34" name="TextBox 17"/>
          <p:cNvSpPr txBox="1">
            <a:spLocks noChangeArrowheads="1"/>
          </p:cNvSpPr>
          <p:nvPr/>
        </p:nvSpPr>
        <p:spPr bwMode="auto">
          <a:xfrm>
            <a:off x="10171480" y="5049563"/>
            <a:ext cx="1796743" cy="1451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120650" indent="-120650" eaLnBrk="0" hangingPunct="0">
              <a:defRPr sz="800">
                <a:solidFill>
                  <a:schemeClr val="tx1"/>
                </a:solidFill>
                <a:latin typeface="Arial" pitchFamily="34" charset="0"/>
                <a:ea typeface="ＭＳ Ｐゴシック" pitchFamily="34" charset="-128"/>
              </a:defRPr>
            </a:lvl1pPr>
            <a:lvl2pPr marL="742950" indent="-285750" eaLnBrk="0" hangingPunct="0">
              <a:defRPr sz="800">
                <a:solidFill>
                  <a:schemeClr val="tx1"/>
                </a:solidFill>
                <a:latin typeface="Arial" pitchFamily="34" charset="0"/>
                <a:ea typeface="ＭＳ Ｐゴシック" pitchFamily="34" charset="-128"/>
              </a:defRPr>
            </a:lvl2pPr>
            <a:lvl3pPr marL="1143000" indent="-228600" eaLnBrk="0" hangingPunct="0">
              <a:defRPr sz="800">
                <a:solidFill>
                  <a:schemeClr val="tx1"/>
                </a:solidFill>
                <a:latin typeface="Arial" pitchFamily="34" charset="0"/>
                <a:ea typeface="ＭＳ Ｐゴシック" pitchFamily="34" charset="-128"/>
              </a:defRPr>
            </a:lvl3pPr>
            <a:lvl4pPr marL="1600200" indent="-228600" eaLnBrk="0" hangingPunct="0">
              <a:defRPr sz="800">
                <a:solidFill>
                  <a:schemeClr val="tx1"/>
                </a:solidFill>
                <a:latin typeface="Arial" pitchFamily="34" charset="0"/>
                <a:ea typeface="ＭＳ Ｐゴシック" pitchFamily="34" charset="-128"/>
              </a:defRPr>
            </a:lvl4pPr>
            <a:lvl5pPr marL="2057400" indent="-228600" eaLnBrk="0" hangingPunct="0">
              <a:defRPr sz="8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9pPr>
          </a:lstStyle>
          <a:p>
            <a:pPr marL="171450" indent="-171450" eaLnBrk="1" hangingPunct="1">
              <a:spcBef>
                <a:spcPts val="300"/>
              </a:spcBef>
              <a:buFont typeface="Arial" panose="020B0604020202020204" pitchFamily="34" charset="0"/>
              <a:buChar char="•"/>
            </a:pPr>
            <a:r>
              <a:rPr lang="en-US" sz="1800" dirty="0"/>
              <a:t>UNICEF </a:t>
            </a:r>
          </a:p>
        </p:txBody>
      </p:sp>
      <p:cxnSp>
        <p:nvCxnSpPr>
          <p:cNvPr id="35" name="Straight Connector 34"/>
          <p:cNvCxnSpPr/>
          <p:nvPr/>
        </p:nvCxnSpPr>
        <p:spPr bwMode="auto">
          <a:xfrm>
            <a:off x="1135415" y="4910885"/>
            <a:ext cx="10547378" cy="0"/>
          </a:xfrm>
          <a:prstGeom prst="line">
            <a:avLst/>
          </a:prstGeom>
          <a:solidFill>
            <a:srgbClr val="FFDCB9"/>
          </a:solidFill>
          <a:ln w="3175" cap="flat" cmpd="sng" algn="ctr">
            <a:solidFill>
              <a:schemeClr val="bg1">
                <a:lumMod val="75000"/>
              </a:schemeClr>
            </a:solidFill>
            <a:prstDash val="solid"/>
            <a:round/>
            <a:headEnd type="none" w="med" len="med"/>
            <a:tailEnd type="none" w="med" len="med"/>
          </a:ln>
          <a:effectLst/>
        </p:spPr>
      </p:cxnSp>
      <p:cxnSp>
        <p:nvCxnSpPr>
          <p:cNvPr id="36" name="Straight Connector 35"/>
          <p:cNvCxnSpPr/>
          <p:nvPr/>
        </p:nvCxnSpPr>
        <p:spPr bwMode="auto">
          <a:xfrm>
            <a:off x="1135415" y="6690167"/>
            <a:ext cx="10547378" cy="0"/>
          </a:xfrm>
          <a:prstGeom prst="line">
            <a:avLst/>
          </a:prstGeom>
          <a:solidFill>
            <a:srgbClr val="FFDCB9"/>
          </a:solidFill>
          <a:ln w="3175" cap="flat" cmpd="sng" algn="ctr">
            <a:solidFill>
              <a:schemeClr val="bg1">
                <a:lumMod val="75000"/>
              </a:schemeClr>
            </a:solidFill>
            <a:prstDash val="solid"/>
            <a:round/>
            <a:headEnd type="none" w="med" len="med"/>
            <a:tailEnd type="none" w="med" len="med"/>
          </a:ln>
          <a:effectLst/>
        </p:spPr>
      </p:cxnSp>
      <p:sp>
        <p:nvSpPr>
          <p:cNvPr id="37" name="Oval 36"/>
          <p:cNvSpPr>
            <a:spLocks noChangeArrowheads="1"/>
          </p:cNvSpPr>
          <p:nvPr/>
        </p:nvSpPr>
        <p:spPr bwMode="auto">
          <a:xfrm>
            <a:off x="558708" y="1811641"/>
            <a:ext cx="528086" cy="521084"/>
          </a:xfrm>
          <a:prstGeom prst="ellipse">
            <a:avLst/>
          </a:prstGeom>
          <a:solidFill>
            <a:schemeClr val="accent6">
              <a:lumMod val="75000"/>
            </a:schemeClr>
          </a:solidFill>
          <a:ln>
            <a:headEnd/>
            <a:tailEnd/>
          </a:ln>
        </p:spPr>
        <p:style>
          <a:lnRef idx="3">
            <a:schemeClr val="lt1"/>
          </a:lnRef>
          <a:fillRef idx="1">
            <a:schemeClr val="accent2"/>
          </a:fillRef>
          <a:effectRef idx="1">
            <a:schemeClr val="accent2"/>
          </a:effectRef>
          <a:fontRef idx="minor">
            <a:schemeClr val="lt1"/>
          </a:fontRef>
        </p:style>
        <p:txBody>
          <a:bodyPr lIns="45720" rIns="45720" anchor="ctr"/>
          <a:lstStyle/>
          <a:p>
            <a:pPr algn="ctr" eaLnBrk="0" fontAlgn="base" hangingPunct="0">
              <a:defRPr/>
            </a:pPr>
            <a:r>
              <a:rPr lang="en-US" b="1" dirty="0">
                <a:solidFill>
                  <a:schemeClr val="bg1"/>
                </a:solidFill>
                <a:latin typeface="Arial" panose="020B0604020202020204" pitchFamily="34" charset="0"/>
                <a:ea typeface="Times New Roman" panose="02020603050405020304" pitchFamily="18" charset="0"/>
                <a:cs typeface="Times New Roman" panose="02020603050405020304" pitchFamily="18" charset="0"/>
              </a:rPr>
              <a:t>3</a:t>
            </a:r>
            <a:endParaRPr lang="en-US" sz="3600" kern="0" dirty="0">
              <a:solidFill>
                <a:schemeClr val="bg1"/>
              </a:solidFill>
              <a:latin typeface="Times New Roman" panose="02020603050405020304" pitchFamily="18" charset="0"/>
              <a:ea typeface="Times New Roman" panose="02020603050405020304" pitchFamily="18" charset="0"/>
            </a:endParaRPr>
          </a:p>
        </p:txBody>
      </p:sp>
      <p:sp>
        <p:nvSpPr>
          <p:cNvPr id="38" name="Oval 37"/>
          <p:cNvSpPr>
            <a:spLocks noChangeArrowheads="1"/>
          </p:cNvSpPr>
          <p:nvPr/>
        </p:nvSpPr>
        <p:spPr bwMode="auto">
          <a:xfrm>
            <a:off x="433384" y="5457337"/>
            <a:ext cx="528086" cy="521084"/>
          </a:xfrm>
          <a:prstGeom prst="ellipse">
            <a:avLst/>
          </a:prstGeom>
          <a:solidFill>
            <a:schemeClr val="accent6">
              <a:lumMod val="75000"/>
            </a:schemeClr>
          </a:solidFill>
          <a:ln>
            <a:headEnd/>
            <a:tailEnd/>
          </a:ln>
        </p:spPr>
        <p:style>
          <a:lnRef idx="3">
            <a:schemeClr val="lt1"/>
          </a:lnRef>
          <a:fillRef idx="1">
            <a:schemeClr val="accent2"/>
          </a:fillRef>
          <a:effectRef idx="1">
            <a:schemeClr val="accent2"/>
          </a:effectRef>
          <a:fontRef idx="minor">
            <a:schemeClr val="lt1"/>
          </a:fontRef>
        </p:style>
        <p:txBody>
          <a:bodyPr lIns="45720" rIns="45720" anchor="ctr"/>
          <a:lstStyle/>
          <a:p>
            <a:pPr algn="ctr" eaLnBrk="0" fontAlgn="base" hangingPunct="0">
              <a:defRPr/>
            </a:pPr>
            <a:r>
              <a:rPr lang="en-US" b="1" dirty="0">
                <a:solidFill>
                  <a:schemeClr val="bg1"/>
                </a:solidFill>
                <a:latin typeface="Arial" panose="020B0604020202020204" pitchFamily="34" charset="0"/>
                <a:ea typeface="Times New Roman" panose="02020603050405020304" pitchFamily="18" charset="0"/>
                <a:cs typeface="Times New Roman" panose="02020603050405020304" pitchFamily="18" charset="0"/>
              </a:rPr>
              <a:t>5</a:t>
            </a:r>
            <a:endParaRPr lang="en-US" sz="3600" kern="0" dirty="0">
              <a:solidFill>
                <a:schemeClr val="bg1"/>
              </a:solidFill>
              <a:latin typeface="Times New Roman" panose="02020603050405020304" pitchFamily="18" charset="0"/>
              <a:ea typeface="Times New Roman" panose="02020603050405020304" pitchFamily="18" charset="0"/>
            </a:endParaRPr>
          </a:p>
        </p:txBody>
      </p:sp>
      <p:sp>
        <p:nvSpPr>
          <p:cNvPr id="39" name="Oval 38"/>
          <p:cNvSpPr>
            <a:spLocks noChangeArrowheads="1"/>
          </p:cNvSpPr>
          <p:nvPr/>
        </p:nvSpPr>
        <p:spPr bwMode="auto">
          <a:xfrm>
            <a:off x="397888" y="3663912"/>
            <a:ext cx="528086" cy="521084"/>
          </a:xfrm>
          <a:prstGeom prst="ellipse">
            <a:avLst/>
          </a:prstGeom>
          <a:solidFill>
            <a:schemeClr val="accent6">
              <a:lumMod val="75000"/>
            </a:schemeClr>
          </a:solidFill>
          <a:ln>
            <a:headEnd/>
            <a:tailEnd/>
          </a:ln>
        </p:spPr>
        <p:style>
          <a:lnRef idx="3">
            <a:schemeClr val="lt1"/>
          </a:lnRef>
          <a:fillRef idx="1">
            <a:schemeClr val="accent2"/>
          </a:fillRef>
          <a:effectRef idx="1">
            <a:schemeClr val="accent2"/>
          </a:effectRef>
          <a:fontRef idx="minor">
            <a:schemeClr val="lt1"/>
          </a:fontRef>
        </p:style>
        <p:txBody>
          <a:bodyPr lIns="45720" rIns="45720" anchor="ctr"/>
          <a:lstStyle/>
          <a:p>
            <a:pPr algn="ctr" eaLnBrk="0" fontAlgn="base" hangingPunct="0">
              <a:defRPr/>
            </a:pPr>
            <a:r>
              <a:rPr lang="en-US" b="1" dirty="0">
                <a:solidFill>
                  <a:schemeClr val="bg1"/>
                </a:solidFill>
                <a:latin typeface="Arial" panose="020B0604020202020204" pitchFamily="34" charset="0"/>
                <a:ea typeface="Times New Roman" panose="02020603050405020304" pitchFamily="18" charset="0"/>
                <a:cs typeface="Times New Roman" panose="02020603050405020304" pitchFamily="18" charset="0"/>
              </a:rPr>
              <a:t>4</a:t>
            </a:r>
            <a:endParaRPr lang="en-US" sz="3600" kern="0" dirty="0">
              <a:solidFill>
                <a:schemeClr val="bg1"/>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431798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76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175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175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176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176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175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175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176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2"/>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3"/>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2" grpId="0"/>
      <p:bldP spid="31755" grpId="0"/>
      <p:bldP spid="31756" grpId="0"/>
      <p:bldP spid="31757" grpId="0"/>
      <p:bldP spid="31760" grpId="0"/>
      <p:bldP spid="31763" grpId="0"/>
      <p:bldP spid="31764" grpId="0"/>
      <p:bldP spid="31767" grpId="0"/>
      <p:bldP spid="30" grpId="0"/>
      <p:bldP spid="32" grpId="0"/>
      <p:bldP spid="33" grpId="0"/>
      <p:bldP spid="3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060292"/>
            <a:ext cx="12192000" cy="2176041"/>
          </a:xfrm>
          <a:prstGeom prst="rect">
            <a:avLst/>
          </a:prstGeom>
          <a:solidFill>
            <a:srgbClr val="63A5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a:solidFill>
                  <a:schemeClr val="bg1"/>
                </a:solidFill>
              </a:rPr>
              <a:t>What did we find from the mapping? </a:t>
            </a:r>
            <a:endParaRPr lang="en-GB" sz="4800" dirty="0">
              <a:solidFill>
                <a:schemeClr val="bg1"/>
              </a:solidFill>
            </a:endParaRPr>
          </a:p>
        </p:txBody>
      </p:sp>
    </p:spTree>
    <p:extLst>
      <p:ext uri="{BB962C8B-B14F-4D97-AF65-F5344CB8AC3E}">
        <p14:creationId xmlns:p14="http://schemas.microsoft.com/office/powerpoint/2010/main" val="17091968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p:cNvSpPr>
            <a:spLocks noGrp="1"/>
          </p:cNvSpPr>
          <p:nvPr>
            <p:ph type="title"/>
          </p:nvPr>
        </p:nvSpPr>
        <p:spPr>
          <a:xfrm>
            <a:off x="547008" y="117732"/>
            <a:ext cx="11518739" cy="708025"/>
          </a:xfrm>
        </p:spPr>
        <p:txBody>
          <a:bodyPr>
            <a:noAutofit/>
          </a:bodyPr>
          <a:lstStyle/>
          <a:p>
            <a:pPr algn="ctr" fontAlgn="base">
              <a:defRPr/>
            </a:pPr>
            <a:r>
              <a:rPr lang="en-US" sz="2800" b="1" dirty="0">
                <a:solidFill>
                  <a:srgbClr val="0070C0"/>
                </a:solidFill>
                <a:latin typeface="Calibri" panose="020F0502020204030204" pitchFamily="34" charset="0"/>
                <a:ea typeface="MS PGothic" panose="020B0600070205080204" pitchFamily="34" charset="-128"/>
                <a:cs typeface="+mn-cs"/>
              </a:rPr>
              <a:t>Mobilization Phase -  Mapping existing resources supporting the collective</a:t>
            </a:r>
            <a:br>
              <a:rPr lang="en-US" sz="2800" b="1" dirty="0"/>
            </a:br>
            <a:endParaRPr lang="en-US" sz="2800" b="1" dirty="0">
              <a:solidFill>
                <a:srgbClr val="0070C0"/>
              </a:solidFill>
              <a:latin typeface="Calibri" panose="020F0502020204030204" pitchFamily="34" charset="0"/>
              <a:ea typeface="MS PGothic" panose="020B0600070205080204" pitchFamily="34" charset="-128"/>
              <a:cs typeface="+mn-cs"/>
            </a:endParaRPr>
          </a:p>
        </p:txBody>
      </p:sp>
      <p:sp>
        <p:nvSpPr>
          <p:cNvPr id="31749" name="Rounded Rectangle 5"/>
          <p:cNvSpPr>
            <a:spLocks noChangeArrowheads="1"/>
          </p:cNvSpPr>
          <p:nvPr/>
        </p:nvSpPr>
        <p:spPr bwMode="auto">
          <a:xfrm>
            <a:off x="422426" y="516587"/>
            <a:ext cx="2295568" cy="961145"/>
          </a:xfrm>
          <a:prstGeom prst="roundRect">
            <a:avLst>
              <a:gd name="adj" fmla="val 13823"/>
            </a:avLst>
          </a:prstGeom>
          <a:solidFill>
            <a:schemeClr val="bg2"/>
          </a:solidFill>
          <a:ln w="3175">
            <a:solidFill>
              <a:schemeClr val="tx1"/>
            </a:solidFill>
            <a:round/>
            <a:headEnd/>
            <a:tailEnd/>
          </a:ln>
        </p:spPr>
        <p:txBody>
          <a:bodyPr lIns="45720" rIns="45720" anchor="ctr"/>
          <a:lstStyle/>
          <a:p>
            <a:pPr algn="ctr" eaLnBrk="0" hangingPunct="0"/>
            <a:r>
              <a:rPr lang="en-US" sz="1400" b="1" dirty="0"/>
              <a:t>Mapping existing resources supporting the collective</a:t>
            </a:r>
          </a:p>
        </p:txBody>
      </p:sp>
      <p:graphicFrame>
        <p:nvGraphicFramePr>
          <p:cNvPr id="6" name="Table 5"/>
          <p:cNvGraphicFramePr>
            <a:graphicFrameLocks noGrp="1"/>
          </p:cNvGraphicFramePr>
          <p:nvPr>
            <p:extLst>
              <p:ext uri="{D42A27DB-BD31-4B8C-83A1-F6EECF244321}">
                <p14:modId xmlns:p14="http://schemas.microsoft.com/office/powerpoint/2010/main" val="2478097913"/>
              </p:ext>
            </p:extLst>
          </p:nvPr>
        </p:nvGraphicFramePr>
        <p:xfrm>
          <a:off x="286275" y="1758345"/>
          <a:ext cx="11720231" cy="1283936"/>
        </p:xfrm>
        <a:graphic>
          <a:graphicData uri="http://schemas.openxmlformats.org/drawingml/2006/table">
            <a:tbl>
              <a:tblPr/>
              <a:tblGrid>
                <a:gridCol w="1011592">
                  <a:extLst>
                    <a:ext uri="{9D8B030D-6E8A-4147-A177-3AD203B41FA5}">
                      <a16:colId xmlns:a16="http://schemas.microsoft.com/office/drawing/2014/main" val="1594900188"/>
                    </a:ext>
                  </a:extLst>
                </a:gridCol>
                <a:gridCol w="1300480">
                  <a:extLst>
                    <a:ext uri="{9D8B030D-6E8A-4147-A177-3AD203B41FA5}">
                      <a16:colId xmlns:a16="http://schemas.microsoft.com/office/drawing/2014/main" val="2136992594"/>
                    </a:ext>
                  </a:extLst>
                </a:gridCol>
                <a:gridCol w="1625600">
                  <a:extLst>
                    <a:ext uri="{9D8B030D-6E8A-4147-A177-3AD203B41FA5}">
                      <a16:colId xmlns:a16="http://schemas.microsoft.com/office/drawing/2014/main" val="222040552"/>
                    </a:ext>
                  </a:extLst>
                </a:gridCol>
                <a:gridCol w="1005840">
                  <a:extLst>
                    <a:ext uri="{9D8B030D-6E8A-4147-A177-3AD203B41FA5}">
                      <a16:colId xmlns:a16="http://schemas.microsoft.com/office/drawing/2014/main" val="2833245617"/>
                    </a:ext>
                  </a:extLst>
                </a:gridCol>
                <a:gridCol w="711200">
                  <a:extLst>
                    <a:ext uri="{9D8B030D-6E8A-4147-A177-3AD203B41FA5}">
                      <a16:colId xmlns:a16="http://schemas.microsoft.com/office/drawing/2014/main" val="2909191573"/>
                    </a:ext>
                  </a:extLst>
                </a:gridCol>
                <a:gridCol w="955040">
                  <a:extLst>
                    <a:ext uri="{9D8B030D-6E8A-4147-A177-3AD203B41FA5}">
                      <a16:colId xmlns:a16="http://schemas.microsoft.com/office/drawing/2014/main" val="3822324669"/>
                    </a:ext>
                  </a:extLst>
                </a:gridCol>
                <a:gridCol w="701040">
                  <a:extLst>
                    <a:ext uri="{9D8B030D-6E8A-4147-A177-3AD203B41FA5}">
                      <a16:colId xmlns:a16="http://schemas.microsoft.com/office/drawing/2014/main" val="3559345719"/>
                    </a:ext>
                  </a:extLst>
                </a:gridCol>
                <a:gridCol w="1117600">
                  <a:extLst>
                    <a:ext uri="{9D8B030D-6E8A-4147-A177-3AD203B41FA5}">
                      <a16:colId xmlns:a16="http://schemas.microsoft.com/office/drawing/2014/main" val="3824816767"/>
                    </a:ext>
                  </a:extLst>
                </a:gridCol>
                <a:gridCol w="1737360">
                  <a:extLst>
                    <a:ext uri="{9D8B030D-6E8A-4147-A177-3AD203B41FA5}">
                      <a16:colId xmlns:a16="http://schemas.microsoft.com/office/drawing/2014/main" val="2827437864"/>
                    </a:ext>
                  </a:extLst>
                </a:gridCol>
                <a:gridCol w="1554479">
                  <a:extLst>
                    <a:ext uri="{9D8B030D-6E8A-4147-A177-3AD203B41FA5}">
                      <a16:colId xmlns:a16="http://schemas.microsoft.com/office/drawing/2014/main" val="3646299452"/>
                    </a:ext>
                  </a:extLst>
                </a:gridCol>
              </a:tblGrid>
              <a:tr h="641968">
                <a:tc rowSpan="2">
                  <a:txBody>
                    <a:bodyPr/>
                    <a:lstStyle/>
                    <a:p>
                      <a:pPr algn="l" fontAlgn="ctr"/>
                      <a:r>
                        <a:rPr lang="en-US" sz="1400" b="1" i="0" u="none" strike="noStrike" dirty="0">
                          <a:solidFill>
                            <a:srgbClr val="000000"/>
                          </a:solidFill>
                          <a:effectLst/>
                          <a:latin typeface="Calibri" panose="020F0502020204030204" pitchFamily="34" charset="0"/>
                        </a:rPr>
                        <a:t>Agency/ Mechanism/</a:t>
                      </a:r>
                      <a:r>
                        <a:rPr lang="en-US" sz="1400" b="1" i="0" u="none" strike="noStrike" baseline="0" dirty="0">
                          <a:solidFill>
                            <a:srgbClr val="000000"/>
                          </a:solidFill>
                          <a:effectLst/>
                          <a:latin typeface="Calibri" panose="020F0502020204030204" pitchFamily="34" charset="0"/>
                        </a:rPr>
                        <a:t> Network</a:t>
                      </a:r>
                      <a:endParaRPr lang="en-US" sz="1400" b="1" i="0" u="none" strike="noStrike" dirty="0">
                        <a:solidFill>
                          <a:srgbClr val="000000"/>
                        </a:solidFill>
                        <a:effectLst/>
                        <a:latin typeface="Calibri" panose="020F0502020204030204" pitchFamily="34" charset="0"/>
                      </a:endParaRPr>
                    </a:p>
                  </a:txBody>
                  <a:tcPr marL="1888" marR="1888" marT="18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rowSpan="2">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400" b="1" i="0" u="none" strike="noStrike" dirty="0">
                          <a:solidFill>
                            <a:srgbClr val="FF0000"/>
                          </a:solidFill>
                          <a:effectLst/>
                          <a:latin typeface="Calibri" panose="020F0502020204030204" pitchFamily="34" charset="0"/>
                        </a:rPr>
                        <a:t>Who can access</a:t>
                      </a:r>
                      <a:r>
                        <a:rPr lang="en-US" sz="1400" b="1" i="0" u="none" strike="noStrike" baseline="0" dirty="0">
                          <a:solidFill>
                            <a:srgbClr val="FF0000"/>
                          </a:solidFill>
                          <a:effectLst/>
                          <a:latin typeface="Calibri" panose="020F0502020204030204" pitchFamily="34" charset="0"/>
                        </a:rPr>
                        <a:t> this resource</a:t>
                      </a:r>
                      <a:endParaRPr lang="en-US" sz="1400" b="1" i="0" u="none" strike="noStrike" dirty="0">
                        <a:solidFill>
                          <a:srgbClr val="FF0000"/>
                        </a:solidFill>
                        <a:effectLst/>
                        <a:latin typeface="Calibri" panose="020F0502020204030204" pitchFamily="34" charset="0"/>
                      </a:endParaRPr>
                    </a:p>
                    <a:p>
                      <a:pPr algn="l" fontAlgn="ctr"/>
                      <a:endParaRPr lang="en-US" sz="1400" b="1" i="0" u="none" strike="noStrike" dirty="0">
                        <a:solidFill>
                          <a:srgbClr val="000000"/>
                        </a:solidFill>
                        <a:effectLst/>
                        <a:latin typeface="Calibri" panose="020F0502020204030204" pitchFamily="34" charset="0"/>
                      </a:endParaRPr>
                    </a:p>
                  </a:txBody>
                  <a:tcPr marL="1888" marR="1888" marT="18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rowSpan="2">
                  <a:txBody>
                    <a:bodyPr/>
                    <a:lstStyle/>
                    <a:p>
                      <a:pPr algn="l" fontAlgn="ctr"/>
                      <a:r>
                        <a:rPr lang="en-US" sz="1400" b="1" i="0" u="none" strike="noStrike" dirty="0">
                          <a:solidFill>
                            <a:srgbClr val="000000"/>
                          </a:solidFill>
                          <a:effectLst/>
                          <a:latin typeface="Calibri" panose="020F0502020204030204" pitchFamily="34" charset="0"/>
                        </a:rPr>
                        <a:t>Area of nutrition/ nutrition related expertise(</a:t>
                      </a:r>
                      <a:r>
                        <a:rPr lang="en-US" sz="1400" b="1" i="0" u="none" strike="noStrike" dirty="0" err="1">
                          <a:solidFill>
                            <a:srgbClr val="000000"/>
                          </a:solidFill>
                          <a:effectLst/>
                          <a:latin typeface="Calibri" panose="020F0502020204030204" pitchFamily="34" charset="0"/>
                        </a:rPr>
                        <a:t>e.g</a:t>
                      </a:r>
                      <a:r>
                        <a:rPr lang="en-US" sz="1400" b="1" i="0" u="none" strike="noStrike" dirty="0">
                          <a:solidFill>
                            <a:srgbClr val="000000"/>
                          </a:solidFill>
                          <a:effectLst/>
                          <a:latin typeface="Calibri" panose="020F0502020204030204" pitchFamily="34" charset="0"/>
                        </a:rPr>
                        <a:t> assessment. IYCF </a:t>
                      </a:r>
                    </a:p>
                  </a:txBody>
                  <a:tcPr marL="1888" marR="1888" marT="18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gridSpan="5">
                  <a:txBody>
                    <a:bodyPr/>
                    <a:lstStyle/>
                    <a:p>
                      <a:pPr algn="ctr" fontAlgn="ctr"/>
                      <a:r>
                        <a:rPr lang="en-US" sz="1400" b="1" i="0" u="none" strike="noStrike" dirty="0">
                          <a:solidFill>
                            <a:srgbClr val="000000"/>
                          </a:solidFill>
                          <a:effectLst/>
                          <a:latin typeface="Calibri" panose="020F0502020204030204" pitchFamily="34" charset="0"/>
                        </a:rPr>
                        <a:t>Type of support offered to countries</a:t>
                      </a:r>
                    </a:p>
                  </a:txBody>
                  <a:tcPr marL="1888" marR="1888" marT="18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hMerge="1">
                  <a:txBody>
                    <a:bodyPr/>
                    <a:lstStyle/>
                    <a:p>
                      <a:pPr algn="l" fontAlgn="ctr"/>
                      <a:endParaRPr lang="en-US" sz="1400" b="1" i="0" u="none" strike="noStrike" dirty="0">
                        <a:solidFill>
                          <a:srgbClr val="000000"/>
                        </a:solidFill>
                        <a:effectLst/>
                        <a:latin typeface="Calibri" panose="020F0502020204030204" pitchFamily="34" charset="0"/>
                      </a:endParaRPr>
                    </a:p>
                  </a:txBody>
                  <a:tcPr marL="1888" marR="1888" marT="18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hMerge="1">
                  <a:txBody>
                    <a:bodyPr/>
                    <a:lstStyle/>
                    <a:p>
                      <a:pPr algn="l" fontAlgn="ctr"/>
                      <a:endParaRPr lang="en-US" sz="1400" b="1" i="0" u="none" strike="noStrike" dirty="0">
                        <a:solidFill>
                          <a:srgbClr val="000000"/>
                        </a:solidFill>
                        <a:effectLst/>
                        <a:latin typeface="Calibri" panose="020F0502020204030204" pitchFamily="34" charset="0"/>
                      </a:endParaRPr>
                    </a:p>
                  </a:txBody>
                  <a:tcPr marL="1888" marR="1888" marT="18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hMerge="1">
                  <a:txBody>
                    <a:bodyPr/>
                    <a:lstStyle/>
                    <a:p>
                      <a:pPr algn="l" fontAlgn="ctr"/>
                      <a:endParaRPr lang="en-US" sz="1400" b="1" i="0" u="none" strike="noStrike" dirty="0">
                        <a:solidFill>
                          <a:srgbClr val="000000"/>
                        </a:solidFill>
                        <a:effectLst/>
                        <a:latin typeface="Calibri" panose="020F0502020204030204" pitchFamily="34" charset="0"/>
                      </a:endParaRPr>
                    </a:p>
                  </a:txBody>
                  <a:tcPr marL="1888" marR="1888" marT="18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pPr algn="l" fontAlgn="ctr"/>
                      <a:endParaRPr lang="en-US" sz="1400" b="1" i="0" u="none" strike="noStrike" dirty="0">
                        <a:solidFill>
                          <a:srgbClr val="000000"/>
                        </a:solidFill>
                        <a:effectLst/>
                        <a:latin typeface="Calibri" panose="020F0502020204030204" pitchFamily="34" charset="0"/>
                      </a:endParaRPr>
                    </a:p>
                  </a:txBody>
                  <a:tcPr marL="1888" marR="1888" marT="18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rowSpan="2">
                  <a:txBody>
                    <a:bodyPr/>
                    <a:lstStyle/>
                    <a:p>
                      <a:pPr algn="l" fontAlgn="ctr"/>
                      <a:r>
                        <a:rPr lang="en-US" sz="1400" b="1" i="0" u="none" strike="noStrike" dirty="0">
                          <a:solidFill>
                            <a:srgbClr val="000000"/>
                          </a:solidFill>
                          <a:effectLst/>
                          <a:latin typeface="Calibri" panose="020F0502020204030204" pitchFamily="34" charset="0"/>
                        </a:rPr>
                        <a:t>How countries access the support (include  a link to the details if process is  available)</a:t>
                      </a:r>
                    </a:p>
                  </a:txBody>
                  <a:tcPr marL="1888" marR="1888" marT="18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rowSpan="2">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400" b="1" i="0" u="none" strike="noStrike" dirty="0">
                          <a:solidFill>
                            <a:srgbClr val="000000"/>
                          </a:solidFill>
                          <a:effectLst/>
                          <a:latin typeface="Calibri" panose="020F0502020204030204" pitchFamily="34" charset="0"/>
                        </a:rPr>
                        <a:t>Contact person and any additional details</a:t>
                      </a:r>
                    </a:p>
                    <a:p>
                      <a:pPr algn="l" fontAlgn="ctr"/>
                      <a:endParaRPr lang="en-US" sz="1400" b="1" i="0" u="none" strike="noStrike" dirty="0">
                        <a:solidFill>
                          <a:srgbClr val="000000"/>
                        </a:solidFill>
                        <a:effectLst/>
                        <a:latin typeface="Calibri" panose="020F0502020204030204" pitchFamily="34" charset="0"/>
                      </a:endParaRPr>
                    </a:p>
                  </a:txBody>
                  <a:tcPr marL="1888" marR="1888" marT="18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070431742"/>
                  </a:ext>
                </a:extLst>
              </a:tr>
              <a:tr h="428608">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fontAlgn="ctr"/>
                      <a:r>
                        <a:rPr lang="en-US" sz="1400" b="1" i="0" u="none" strike="noStrike" dirty="0">
                          <a:solidFill>
                            <a:srgbClr val="000000"/>
                          </a:solidFill>
                          <a:effectLst/>
                          <a:latin typeface="Calibri" panose="020F0502020204030204" pitchFamily="34" charset="0"/>
                        </a:rPr>
                        <a:t>Deployment </a:t>
                      </a:r>
                    </a:p>
                  </a:txBody>
                  <a:tcPr marL="1888" marR="1888" marT="18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l" fontAlgn="ctr"/>
                      <a:r>
                        <a:rPr lang="en-US" sz="1400" b="1" i="0" u="none" strike="noStrike" dirty="0">
                          <a:solidFill>
                            <a:srgbClr val="000000"/>
                          </a:solidFill>
                          <a:effectLst/>
                          <a:latin typeface="Calibri" panose="020F0502020204030204" pitchFamily="34" charset="0"/>
                        </a:rPr>
                        <a:t>Training</a:t>
                      </a:r>
                    </a:p>
                  </a:txBody>
                  <a:tcPr marL="1888" marR="1888" marT="18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l" fontAlgn="ctr"/>
                      <a:r>
                        <a:rPr lang="en-US" sz="1400" b="1" i="0" u="none" strike="noStrike" dirty="0">
                          <a:solidFill>
                            <a:srgbClr val="000000"/>
                          </a:solidFill>
                          <a:effectLst/>
                          <a:latin typeface="Calibri" panose="020F0502020204030204" pitchFamily="34" charset="0"/>
                        </a:rPr>
                        <a:t>Remote support </a:t>
                      </a:r>
                    </a:p>
                  </a:txBody>
                  <a:tcPr marL="1888" marR="1888" marT="18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l"/>
                      <a:r>
                        <a:rPr lang="en-US" sz="1400" b="1" i="0" u="none" strike="noStrike" kern="1200" dirty="0">
                          <a:solidFill>
                            <a:srgbClr val="000000"/>
                          </a:solidFill>
                          <a:effectLst/>
                          <a:latin typeface="Calibri" panose="020F0502020204030204" pitchFamily="34" charset="0"/>
                          <a:ea typeface="+mn-ea"/>
                          <a:cs typeface="+mn-cs"/>
                        </a:rPr>
                        <a:t>Rosters </a:t>
                      </a:r>
                    </a:p>
                  </a:txBody>
                  <a:tcPr marL="1888" marR="1888" marT="18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l"/>
                      <a:r>
                        <a:rPr lang="en-US" sz="1400" b="1" i="0" u="none" strike="noStrike" kern="1200" dirty="0">
                          <a:solidFill>
                            <a:srgbClr val="000000"/>
                          </a:solidFill>
                          <a:effectLst/>
                          <a:latin typeface="Calibri" panose="020F0502020204030204" pitchFamily="34" charset="0"/>
                          <a:ea typeface="+mn-ea"/>
                          <a:cs typeface="+mn-cs"/>
                        </a:rPr>
                        <a:t>Systems for quick recruitment </a:t>
                      </a:r>
                    </a:p>
                  </a:txBody>
                  <a:tcPr marL="1888" marR="1888" marT="188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4250002259"/>
                  </a:ext>
                </a:extLst>
              </a:tr>
            </a:tbl>
          </a:graphicData>
        </a:graphic>
      </p:graphicFrame>
      <p:grpSp>
        <p:nvGrpSpPr>
          <p:cNvPr id="16" name="Group 15"/>
          <p:cNvGrpSpPr/>
          <p:nvPr/>
        </p:nvGrpSpPr>
        <p:grpSpPr>
          <a:xfrm>
            <a:off x="7781053" y="3805010"/>
            <a:ext cx="1623071" cy="2189904"/>
            <a:chOff x="8036673" y="3657175"/>
            <a:chExt cx="1623071" cy="1742248"/>
          </a:xfrm>
        </p:grpSpPr>
        <p:sp>
          <p:nvSpPr>
            <p:cNvPr id="39" name="TextBox 38"/>
            <p:cNvSpPr txBox="1"/>
            <p:nvPr/>
          </p:nvSpPr>
          <p:spPr>
            <a:xfrm>
              <a:off x="8036673" y="3657175"/>
              <a:ext cx="1450571" cy="646986"/>
            </a:xfrm>
            <a:prstGeom prst="roundRect">
              <a:avLst/>
            </a:prstGeom>
            <a:noFill/>
            <a:ln w="28575">
              <a:solidFill>
                <a:schemeClr val="tx1"/>
              </a:solidFill>
            </a:ln>
          </p:spPr>
          <p:txBody>
            <a:bodyPr wrap="square" rtlCol="0">
              <a:spAutoFit/>
            </a:bodyPr>
            <a:lstStyle/>
            <a:p>
              <a:r>
                <a:rPr lang="en-US" sz="1600" b="1" dirty="0">
                  <a:solidFill>
                    <a:schemeClr val="accent6">
                      <a:lumMod val="75000"/>
                    </a:schemeClr>
                  </a:solidFill>
                </a:rPr>
                <a:t>Consultant Rosters </a:t>
              </a:r>
            </a:p>
          </p:txBody>
        </p:sp>
        <p:sp>
          <p:nvSpPr>
            <p:cNvPr id="12" name="TextBox 11"/>
            <p:cNvSpPr txBox="1"/>
            <p:nvPr/>
          </p:nvSpPr>
          <p:spPr>
            <a:xfrm>
              <a:off x="8115519" y="4302114"/>
              <a:ext cx="1544225" cy="465236"/>
            </a:xfrm>
            <a:prstGeom prst="rect">
              <a:avLst/>
            </a:prstGeom>
            <a:noFill/>
          </p:spPr>
          <p:txBody>
            <a:bodyPr wrap="square" rtlCol="0">
              <a:spAutoFit/>
            </a:bodyPr>
            <a:lstStyle/>
            <a:p>
              <a:r>
                <a:rPr lang="en-US" sz="1600" b="1" dirty="0">
                  <a:solidFill>
                    <a:schemeClr val="accent6">
                      <a:lumMod val="75000"/>
                    </a:schemeClr>
                  </a:solidFill>
                </a:rPr>
                <a:t>UNICEF ESARO Rosters</a:t>
              </a:r>
            </a:p>
          </p:txBody>
        </p:sp>
        <p:sp>
          <p:nvSpPr>
            <p:cNvPr id="48" name="TextBox 47"/>
            <p:cNvSpPr txBox="1"/>
            <p:nvPr/>
          </p:nvSpPr>
          <p:spPr>
            <a:xfrm>
              <a:off x="8115519" y="4738297"/>
              <a:ext cx="1541225" cy="661126"/>
            </a:xfrm>
            <a:prstGeom prst="rect">
              <a:avLst/>
            </a:prstGeom>
            <a:noFill/>
          </p:spPr>
          <p:txBody>
            <a:bodyPr wrap="square" rtlCol="0">
              <a:spAutoFit/>
            </a:bodyPr>
            <a:lstStyle/>
            <a:p>
              <a:r>
                <a:rPr lang="en-US" sz="1600" b="1" dirty="0">
                  <a:solidFill>
                    <a:schemeClr val="accent6">
                      <a:lumMod val="75000"/>
                    </a:schemeClr>
                  </a:solidFill>
                </a:rPr>
                <a:t>GNC Rosters</a:t>
              </a:r>
            </a:p>
            <a:p>
              <a:endParaRPr lang="en-US" sz="1600" b="1" dirty="0">
                <a:solidFill>
                  <a:schemeClr val="accent6">
                    <a:lumMod val="75000"/>
                  </a:schemeClr>
                </a:solidFill>
              </a:endParaRPr>
            </a:p>
            <a:p>
              <a:r>
                <a:rPr lang="en-US" sz="1600" b="1" dirty="0">
                  <a:solidFill>
                    <a:schemeClr val="accent6">
                      <a:lumMod val="75000"/>
                    </a:schemeClr>
                  </a:solidFill>
                </a:rPr>
                <a:t>UNICEF LTA </a:t>
              </a:r>
            </a:p>
          </p:txBody>
        </p:sp>
      </p:grpSp>
      <p:grpSp>
        <p:nvGrpSpPr>
          <p:cNvPr id="15" name="Group 14"/>
          <p:cNvGrpSpPr/>
          <p:nvPr/>
        </p:nvGrpSpPr>
        <p:grpSpPr>
          <a:xfrm>
            <a:off x="4328279" y="3874293"/>
            <a:ext cx="2364758" cy="1035424"/>
            <a:chOff x="4856997" y="3898071"/>
            <a:chExt cx="2364758" cy="1035424"/>
          </a:xfrm>
        </p:grpSpPr>
        <p:sp>
          <p:nvSpPr>
            <p:cNvPr id="49" name="TextBox 48"/>
            <p:cNvSpPr txBox="1"/>
            <p:nvPr/>
          </p:nvSpPr>
          <p:spPr>
            <a:xfrm>
              <a:off x="4856997" y="3898071"/>
              <a:ext cx="2204720" cy="646986"/>
            </a:xfrm>
            <a:prstGeom prst="roundRect">
              <a:avLst/>
            </a:prstGeom>
            <a:noFill/>
            <a:ln w="28575">
              <a:solidFill>
                <a:schemeClr val="accent6">
                  <a:lumMod val="75000"/>
                </a:schemeClr>
              </a:solidFill>
            </a:ln>
          </p:spPr>
          <p:txBody>
            <a:bodyPr wrap="square" rtlCol="0">
              <a:spAutoFit/>
            </a:bodyPr>
            <a:lstStyle/>
            <a:p>
              <a:r>
                <a:rPr lang="en-US" sz="1600" b="1" dirty="0">
                  <a:solidFill>
                    <a:srgbClr val="FF6600"/>
                  </a:solidFill>
                </a:rPr>
                <a:t>Systems for quick recruitment</a:t>
              </a:r>
            </a:p>
          </p:txBody>
        </p:sp>
        <p:sp>
          <p:nvSpPr>
            <p:cNvPr id="51" name="TextBox 50"/>
            <p:cNvSpPr txBox="1"/>
            <p:nvPr/>
          </p:nvSpPr>
          <p:spPr>
            <a:xfrm>
              <a:off x="5365748" y="4594941"/>
              <a:ext cx="1856007" cy="338554"/>
            </a:xfrm>
            <a:prstGeom prst="rect">
              <a:avLst/>
            </a:prstGeom>
            <a:noFill/>
          </p:spPr>
          <p:txBody>
            <a:bodyPr wrap="square" rtlCol="0">
              <a:spAutoFit/>
            </a:bodyPr>
            <a:lstStyle/>
            <a:p>
              <a:r>
                <a:rPr lang="en-US" sz="1600" b="1" dirty="0">
                  <a:solidFill>
                    <a:srgbClr val="FF6600"/>
                  </a:solidFill>
                </a:rPr>
                <a:t>??????</a:t>
              </a:r>
            </a:p>
          </p:txBody>
        </p:sp>
      </p:grpSp>
      <p:grpSp>
        <p:nvGrpSpPr>
          <p:cNvPr id="17" name="Group 16"/>
          <p:cNvGrpSpPr/>
          <p:nvPr/>
        </p:nvGrpSpPr>
        <p:grpSpPr>
          <a:xfrm>
            <a:off x="10088948" y="3745019"/>
            <a:ext cx="1917558" cy="1107081"/>
            <a:chOff x="10046073" y="3657690"/>
            <a:chExt cx="1917558" cy="1107081"/>
          </a:xfrm>
        </p:grpSpPr>
        <p:sp>
          <p:nvSpPr>
            <p:cNvPr id="50" name="TextBox 49"/>
            <p:cNvSpPr txBox="1"/>
            <p:nvPr/>
          </p:nvSpPr>
          <p:spPr>
            <a:xfrm>
              <a:off x="10046073" y="3657690"/>
              <a:ext cx="1613613" cy="646986"/>
            </a:xfrm>
            <a:prstGeom prst="roundRect">
              <a:avLst/>
            </a:prstGeom>
            <a:noFill/>
            <a:ln w="28575">
              <a:solidFill>
                <a:schemeClr val="tx1"/>
              </a:solidFill>
            </a:ln>
          </p:spPr>
          <p:txBody>
            <a:bodyPr wrap="square" rtlCol="0">
              <a:spAutoFit/>
            </a:bodyPr>
            <a:lstStyle/>
            <a:p>
              <a:r>
                <a:rPr lang="en-US" sz="1600" b="1" dirty="0">
                  <a:solidFill>
                    <a:srgbClr val="7030A0"/>
                  </a:solidFill>
                </a:rPr>
                <a:t>Capacity development </a:t>
              </a:r>
            </a:p>
          </p:txBody>
        </p:sp>
        <p:sp>
          <p:nvSpPr>
            <p:cNvPr id="52" name="TextBox 51"/>
            <p:cNvSpPr txBox="1"/>
            <p:nvPr/>
          </p:nvSpPr>
          <p:spPr>
            <a:xfrm>
              <a:off x="10350018" y="4426217"/>
              <a:ext cx="1613613" cy="338554"/>
            </a:xfrm>
            <a:prstGeom prst="rect">
              <a:avLst/>
            </a:prstGeom>
            <a:noFill/>
          </p:spPr>
          <p:txBody>
            <a:bodyPr wrap="square" rtlCol="0">
              <a:spAutoFit/>
            </a:bodyPr>
            <a:lstStyle/>
            <a:p>
              <a:r>
                <a:rPr lang="en-US" sz="1600" b="1" dirty="0">
                  <a:solidFill>
                    <a:srgbClr val="7030A0"/>
                  </a:solidFill>
                </a:rPr>
                <a:t>Red R</a:t>
              </a:r>
            </a:p>
          </p:txBody>
        </p:sp>
      </p:grpSp>
      <p:grpSp>
        <p:nvGrpSpPr>
          <p:cNvPr id="3" name="Group 2"/>
          <p:cNvGrpSpPr/>
          <p:nvPr/>
        </p:nvGrpSpPr>
        <p:grpSpPr>
          <a:xfrm>
            <a:off x="345516" y="3774941"/>
            <a:ext cx="3250865" cy="2705416"/>
            <a:chOff x="299600" y="3986346"/>
            <a:chExt cx="3250865" cy="2705416"/>
          </a:xfrm>
        </p:grpSpPr>
        <p:grpSp>
          <p:nvGrpSpPr>
            <p:cNvPr id="14" name="Group 13"/>
            <p:cNvGrpSpPr/>
            <p:nvPr/>
          </p:nvGrpSpPr>
          <p:grpSpPr>
            <a:xfrm>
              <a:off x="328376" y="3986346"/>
              <a:ext cx="3222089" cy="2598274"/>
              <a:chOff x="295404" y="3094840"/>
              <a:chExt cx="4123474" cy="3199103"/>
            </a:xfrm>
          </p:grpSpPr>
          <p:sp>
            <p:nvSpPr>
              <p:cNvPr id="7" name="TextBox 6"/>
              <p:cNvSpPr txBox="1"/>
              <p:nvPr/>
            </p:nvSpPr>
            <p:spPr>
              <a:xfrm>
                <a:off x="316246" y="3094840"/>
                <a:ext cx="2800019" cy="796596"/>
              </a:xfrm>
              <a:prstGeom prst="roundRect">
                <a:avLst/>
              </a:prstGeom>
              <a:noFill/>
              <a:ln w="28575">
                <a:solidFill>
                  <a:srgbClr val="0070C0"/>
                </a:solidFill>
              </a:ln>
            </p:spPr>
            <p:txBody>
              <a:bodyPr wrap="square" rtlCol="0">
                <a:spAutoFit/>
              </a:bodyPr>
              <a:lstStyle/>
              <a:p>
                <a:r>
                  <a:rPr lang="en-US" sz="1600" b="1" dirty="0">
                    <a:solidFill>
                      <a:srgbClr val="0070C0"/>
                    </a:solidFill>
                  </a:rPr>
                  <a:t>Agency/ Networks/ Mechanisms</a:t>
                </a:r>
              </a:p>
            </p:txBody>
          </p:sp>
          <p:sp>
            <p:nvSpPr>
              <p:cNvPr id="9" name="Rectangle 8"/>
              <p:cNvSpPr/>
              <p:nvPr/>
            </p:nvSpPr>
            <p:spPr>
              <a:xfrm>
                <a:off x="295404" y="4472706"/>
                <a:ext cx="1828280" cy="584775"/>
              </a:xfrm>
              <a:prstGeom prst="rect">
                <a:avLst/>
              </a:prstGeom>
            </p:spPr>
            <p:txBody>
              <a:bodyPr wrap="square">
                <a:spAutoFit/>
              </a:bodyPr>
              <a:lstStyle/>
              <a:p>
                <a:pPr fontAlgn="t"/>
                <a:r>
                  <a:rPr lang="en-US" sz="1600" b="1" dirty="0">
                    <a:solidFill>
                      <a:srgbClr val="0070C0"/>
                    </a:solidFill>
                  </a:rPr>
                  <a:t>ENN/IFE Core Group</a:t>
                </a:r>
              </a:p>
            </p:txBody>
          </p:sp>
          <p:sp>
            <p:nvSpPr>
              <p:cNvPr id="10" name="Rectangle 9"/>
              <p:cNvSpPr/>
              <p:nvPr/>
            </p:nvSpPr>
            <p:spPr>
              <a:xfrm>
                <a:off x="2288167" y="4809702"/>
                <a:ext cx="2130711" cy="338554"/>
              </a:xfrm>
              <a:prstGeom prst="rect">
                <a:avLst/>
              </a:prstGeom>
            </p:spPr>
            <p:txBody>
              <a:bodyPr wrap="none">
                <a:spAutoFit/>
              </a:bodyPr>
              <a:lstStyle/>
              <a:p>
                <a:pPr fontAlgn="t"/>
                <a:r>
                  <a:rPr lang="en-US" sz="1600" b="1" dirty="0">
                    <a:solidFill>
                      <a:srgbClr val="0070C0"/>
                    </a:solidFill>
                  </a:rPr>
                  <a:t> Action Against Hunger</a:t>
                </a:r>
              </a:p>
            </p:txBody>
          </p:sp>
          <p:sp>
            <p:nvSpPr>
              <p:cNvPr id="11" name="Rectangle 10"/>
              <p:cNvSpPr/>
              <p:nvPr/>
            </p:nvSpPr>
            <p:spPr>
              <a:xfrm>
                <a:off x="316246" y="5170240"/>
                <a:ext cx="950965" cy="338554"/>
              </a:xfrm>
              <a:prstGeom prst="rect">
                <a:avLst/>
              </a:prstGeom>
            </p:spPr>
            <p:txBody>
              <a:bodyPr wrap="square">
                <a:spAutoFit/>
              </a:bodyPr>
              <a:lstStyle/>
              <a:p>
                <a:pPr lvl="0" fontAlgn="ctr"/>
                <a:r>
                  <a:rPr lang="en-US" sz="1600" b="1" dirty="0">
                    <a:solidFill>
                      <a:srgbClr val="0070C0"/>
                    </a:solidFill>
                  </a:rPr>
                  <a:t>GOAL </a:t>
                </a:r>
              </a:p>
            </p:txBody>
          </p:sp>
          <p:sp>
            <p:nvSpPr>
              <p:cNvPr id="42" name="Rectangle 41"/>
              <p:cNvSpPr/>
              <p:nvPr/>
            </p:nvSpPr>
            <p:spPr>
              <a:xfrm>
                <a:off x="316246" y="5589630"/>
                <a:ext cx="950966" cy="338555"/>
              </a:xfrm>
              <a:prstGeom prst="rect">
                <a:avLst/>
              </a:prstGeom>
            </p:spPr>
            <p:txBody>
              <a:bodyPr wrap="square">
                <a:spAutoFit/>
              </a:bodyPr>
              <a:lstStyle/>
              <a:p>
                <a:pPr lvl="0" fontAlgn="ctr"/>
                <a:r>
                  <a:rPr lang="en-US" sz="1600" b="1" dirty="0">
                    <a:solidFill>
                      <a:srgbClr val="0070C0"/>
                    </a:solidFill>
                  </a:rPr>
                  <a:t>IOCC</a:t>
                </a:r>
              </a:p>
            </p:txBody>
          </p:sp>
          <p:sp>
            <p:nvSpPr>
              <p:cNvPr id="13" name="TextBox 12"/>
              <p:cNvSpPr txBox="1"/>
              <p:nvPr/>
            </p:nvSpPr>
            <p:spPr>
              <a:xfrm>
                <a:off x="2314099" y="4444675"/>
                <a:ext cx="1606894" cy="338554"/>
              </a:xfrm>
              <a:prstGeom prst="rect">
                <a:avLst/>
              </a:prstGeom>
              <a:noFill/>
            </p:spPr>
            <p:txBody>
              <a:bodyPr wrap="square" rtlCol="0">
                <a:spAutoFit/>
              </a:bodyPr>
              <a:lstStyle/>
              <a:p>
                <a:r>
                  <a:rPr lang="en-US" sz="1600" b="1" dirty="0">
                    <a:solidFill>
                      <a:srgbClr val="0070C0"/>
                    </a:solidFill>
                  </a:rPr>
                  <a:t>Tech RRT </a:t>
                </a:r>
              </a:p>
            </p:txBody>
          </p:sp>
          <p:sp>
            <p:nvSpPr>
              <p:cNvPr id="45" name="TextBox 44"/>
              <p:cNvSpPr txBox="1"/>
              <p:nvPr/>
            </p:nvSpPr>
            <p:spPr>
              <a:xfrm>
                <a:off x="2314099" y="5223869"/>
                <a:ext cx="1606894" cy="338554"/>
              </a:xfrm>
              <a:prstGeom prst="rect">
                <a:avLst/>
              </a:prstGeom>
              <a:noFill/>
            </p:spPr>
            <p:txBody>
              <a:bodyPr wrap="square" rtlCol="0">
                <a:spAutoFit/>
              </a:bodyPr>
              <a:lstStyle/>
              <a:p>
                <a:r>
                  <a:rPr lang="en-US" sz="1600" b="1" dirty="0">
                    <a:solidFill>
                      <a:srgbClr val="0070C0"/>
                    </a:solidFill>
                  </a:rPr>
                  <a:t>UNICEF ERT </a:t>
                </a:r>
              </a:p>
            </p:txBody>
          </p:sp>
          <p:sp>
            <p:nvSpPr>
              <p:cNvPr id="46" name="TextBox 45"/>
              <p:cNvSpPr txBox="1"/>
              <p:nvPr/>
            </p:nvSpPr>
            <p:spPr>
              <a:xfrm>
                <a:off x="2314099" y="5589629"/>
                <a:ext cx="1606894" cy="338554"/>
              </a:xfrm>
              <a:prstGeom prst="rect">
                <a:avLst/>
              </a:prstGeom>
              <a:noFill/>
            </p:spPr>
            <p:txBody>
              <a:bodyPr wrap="square" rtlCol="0">
                <a:spAutoFit/>
              </a:bodyPr>
              <a:lstStyle/>
              <a:p>
                <a:r>
                  <a:rPr lang="en-US" sz="1600" b="1" dirty="0">
                    <a:solidFill>
                      <a:srgbClr val="0070C0"/>
                    </a:solidFill>
                  </a:rPr>
                  <a:t>UNICEF LTA </a:t>
                </a:r>
              </a:p>
            </p:txBody>
          </p:sp>
          <p:sp>
            <p:nvSpPr>
              <p:cNvPr id="47" name="TextBox 46"/>
              <p:cNvSpPr txBox="1"/>
              <p:nvPr/>
            </p:nvSpPr>
            <p:spPr>
              <a:xfrm>
                <a:off x="2314099" y="5955389"/>
                <a:ext cx="1606894" cy="338554"/>
              </a:xfrm>
              <a:prstGeom prst="rect">
                <a:avLst/>
              </a:prstGeom>
              <a:noFill/>
            </p:spPr>
            <p:txBody>
              <a:bodyPr wrap="square" rtlCol="0">
                <a:spAutoFit/>
              </a:bodyPr>
              <a:lstStyle/>
              <a:p>
                <a:r>
                  <a:rPr lang="en-US" sz="1600" b="1" dirty="0">
                    <a:solidFill>
                      <a:srgbClr val="0070C0"/>
                    </a:solidFill>
                  </a:rPr>
                  <a:t>GNC RRT </a:t>
                </a:r>
              </a:p>
            </p:txBody>
          </p:sp>
        </p:grpSp>
        <p:sp>
          <p:nvSpPr>
            <p:cNvPr id="57" name="Rectangle 56"/>
            <p:cNvSpPr/>
            <p:nvPr/>
          </p:nvSpPr>
          <p:spPr>
            <a:xfrm>
              <a:off x="299600" y="6353208"/>
              <a:ext cx="743086" cy="338554"/>
            </a:xfrm>
            <a:prstGeom prst="rect">
              <a:avLst/>
            </a:prstGeom>
          </p:spPr>
          <p:txBody>
            <a:bodyPr wrap="square">
              <a:spAutoFit/>
            </a:bodyPr>
            <a:lstStyle/>
            <a:p>
              <a:pPr lvl="0" fontAlgn="ctr"/>
              <a:r>
                <a:rPr lang="en-US" sz="1600" b="1" dirty="0">
                  <a:solidFill>
                    <a:srgbClr val="0070C0"/>
                  </a:solidFill>
                </a:rPr>
                <a:t>CDC</a:t>
              </a:r>
            </a:p>
          </p:txBody>
        </p:sp>
      </p:grpSp>
    </p:spTree>
    <p:extLst>
      <p:ext uri="{BB962C8B-B14F-4D97-AF65-F5344CB8AC3E}">
        <p14:creationId xmlns:p14="http://schemas.microsoft.com/office/powerpoint/2010/main" val="2292153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060292"/>
            <a:ext cx="12192000" cy="2176041"/>
          </a:xfrm>
          <a:prstGeom prst="rect">
            <a:avLst/>
          </a:prstGeom>
          <a:solidFill>
            <a:srgbClr val="63A5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a:solidFill>
                  <a:schemeClr val="bg1"/>
                </a:solidFill>
              </a:rPr>
              <a:t>What will this mapping translate to? And how will it be used? </a:t>
            </a:r>
            <a:endParaRPr lang="en-GB" sz="4800" dirty="0">
              <a:solidFill>
                <a:schemeClr val="bg1"/>
              </a:solidFill>
            </a:endParaRPr>
          </a:p>
        </p:txBody>
      </p:sp>
    </p:spTree>
    <p:extLst>
      <p:ext uri="{BB962C8B-B14F-4D97-AF65-F5344CB8AC3E}">
        <p14:creationId xmlns:p14="http://schemas.microsoft.com/office/powerpoint/2010/main" val="18794399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3842139" y="-92475"/>
            <a:ext cx="4213781" cy="461665"/>
          </a:xfrm>
          <a:prstGeom prst="rect">
            <a:avLst/>
          </a:prstGeom>
          <a:noFill/>
        </p:spPr>
        <p:txBody>
          <a:bodyPr wrap="square" rtlCol="0">
            <a:spAutoFit/>
          </a:bodyPr>
          <a:lstStyle/>
          <a:p>
            <a:r>
              <a:rPr lang="en-US" sz="2400" b="1" dirty="0"/>
              <a:t>Issue raised at county level</a:t>
            </a:r>
          </a:p>
        </p:txBody>
      </p:sp>
      <p:sp>
        <p:nvSpPr>
          <p:cNvPr id="18" name="TextBox 17"/>
          <p:cNvSpPr txBox="1"/>
          <p:nvPr/>
        </p:nvSpPr>
        <p:spPr>
          <a:xfrm>
            <a:off x="2230680" y="921201"/>
            <a:ext cx="9173230" cy="307777"/>
          </a:xfrm>
          <a:prstGeom prst="rect">
            <a:avLst/>
          </a:prstGeom>
          <a:noFill/>
        </p:spPr>
        <p:txBody>
          <a:bodyPr wrap="square" rtlCol="0">
            <a:spAutoFit/>
          </a:bodyPr>
          <a:lstStyle/>
          <a:p>
            <a:r>
              <a:rPr lang="en-US" sz="1400" b="1" i="1" dirty="0"/>
              <a:t>Capacity and resources at country/ regional level maximized but issue </a:t>
            </a:r>
            <a:r>
              <a:rPr lang="en-US" sz="1400" b="1" i="1" dirty="0">
                <a:solidFill>
                  <a:srgbClr val="FF0000"/>
                </a:solidFill>
              </a:rPr>
              <a:t>remains unresolved</a:t>
            </a:r>
            <a:r>
              <a:rPr lang="en-US" sz="1400" b="1" i="1" dirty="0"/>
              <a:t>? </a:t>
            </a:r>
          </a:p>
        </p:txBody>
      </p:sp>
      <p:sp>
        <p:nvSpPr>
          <p:cNvPr id="20" name="TextBox 19"/>
          <p:cNvSpPr txBox="1"/>
          <p:nvPr/>
        </p:nvSpPr>
        <p:spPr>
          <a:xfrm>
            <a:off x="3288101" y="3455564"/>
            <a:ext cx="7573616" cy="400110"/>
          </a:xfrm>
          <a:prstGeom prst="rect">
            <a:avLst/>
          </a:prstGeom>
          <a:noFill/>
        </p:spPr>
        <p:txBody>
          <a:bodyPr wrap="square" rtlCol="0">
            <a:spAutoFit/>
          </a:bodyPr>
          <a:lstStyle/>
          <a:p>
            <a:pPr algn="ctr"/>
            <a:r>
              <a:rPr lang="en-US" sz="2000" b="1" dirty="0"/>
              <a:t>Link countries with existing support, resources and mechanisms</a:t>
            </a:r>
          </a:p>
        </p:txBody>
      </p:sp>
      <p:grpSp>
        <p:nvGrpSpPr>
          <p:cNvPr id="45" name="Group 44"/>
          <p:cNvGrpSpPr/>
          <p:nvPr/>
        </p:nvGrpSpPr>
        <p:grpSpPr>
          <a:xfrm>
            <a:off x="3886636" y="419496"/>
            <a:ext cx="3190550" cy="392672"/>
            <a:chOff x="4794169" y="3705413"/>
            <a:chExt cx="2438400" cy="2447288"/>
          </a:xfrm>
        </p:grpSpPr>
        <p:sp>
          <p:nvSpPr>
            <p:cNvPr id="46" name="Rectangle 45"/>
            <p:cNvSpPr/>
            <p:nvPr/>
          </p:nvSpPr>
          <p:spPr>
            <a:xfrm>
              <a:off x="4794169" y="3705413"/>
              <a:ext cx="2438400" cy="2447288"/>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91443" tIns="45721" rIns="91443" bIns="45721" anchor="ctr"/>
            <a:lstStyle/>
            <a:p>
              <a:pPr algn="ctr" defTabSz="685767">
                <a:defRPr/>
              </a:pPr>
              <a:endParaRPr lang="en-US" sz="1400" dirty="0"/>
            </a:p>
          </p:txBody>
        </p:sp>
        <p:sp>
          <p:nvSpPr>
            <p:cNvPr id="47" name="Title 20"/>
            <p:cNvSpPr txBox="1">
              <a:spLocks/>
            </p:cNvSpPr>
            <p:nvPr/>
          </p:nvSpPr>
          <p:spPr bwMode="auto">
            <a:xfrm>
              <a:off x="5014286" y="3947741"/>
              <a:ext cx="2019660" cy="1918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3" tIns="45721" rIns="91443" bIns="45721" anchor="ctr">
              <a:spAutoFit/>
            </a:bodyPr>
            <a:lstStyle>
              <a:lvl1pPr defTabSz="457200">
                <a:defRPr sz="3600">
                  <a:solidFill>
                    <a:schemeClr val="tx1"/>
                  </a:solidFill>
                  <a:latin typeface="Lato Light" charset="0"/>
                  <a:ea typeface="MS PGothic" panose="020B0600070205080204" pitchFamily="34" charset="-128"/>
                </a:defRPr>
              </a:lvl1pPr>
              <a:lvl2pPr marL="742950" indent="-285750" defTabSz="457200">
                <a:defRPr sz="3600">
                  <a:solidFill>
                    <a:schemeClr val="tx1"/>
                  </a:solidFill>
                  <a:latin typeface="Lato Light" charset="0"/>
                  <a:ea typeface="MS PGothic" panose="020B0600070205080204" pitchFamily="34" charset="-128"/>
                </a:defRPr>
              </a:lvl2pPr>
              <a:lvl3pPr marL="1143000" indent="-228600" defTabSz="457200">
                <a:defRPr sz="3600">
                  <a:solidFill>
                    <a:schemeClr val="tx1"/>
                  </a:solidFill>
                  <a:latin typeface="Lato Light" charset="0"/>
                  <a:ea typeface="MS PGothic" panose="020B0600070205080204" pitchFamily="34" charset="-128"/>
                </a:defRPr>
              </a:lvl3pPr>
              <a:lvl4pPr marL="1600200" indent="-228600" defTabSz="457200">
                <a:defRPr sz="3600">
                  <a:solidFill>
                    <a:schemeClr val="tx1"/>
                  </a:solidFill>
                  <a:latin typeface="Lato Light" charset="0"/>
                  <a:ea typeface="MS PGothic" panose="020B0600070205080204" pitchFamily="34" charset="-128"/>
                </a:defRPr>
              </a:lvl4pPr>
              <a:lvl5pPr marL="2057400" indent="-228600" defTabSz="457200">
                <a:defRPr sz="3600">
                  <a:solidFill>
                    <a:schemeClr val="tx1"/>
                  </a:solidFill>
                  <a:latin typeface="Lato Light" charset="0"/>
                  <a:ea typeface="MS PGothic" panose="020B0600070205080204" pitchFamily="34" charset="-128"/>
                </a:defRPr>
              </a:lvl5pPr>
              <a:lvl6pPr marL="2514600" indent="-228600" defTabSz="457200"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457200"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457200"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457200"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algn="ctr"/>
              <a:r>
                <a:rPr lang="en-US" sz="1400" b="1" dirty="0">
                  <a:latin typeface="+mn-lt"/>
                </a:rPr>
                <a:t>Specialized technical expertise</a:t>
              </a:r>
              <a:endParaRPr lang="en-US" sz="1400" dirty="0">
                <a:latin typeface="+mn-lt"/>
              </a:endParaRPr>
            </a:p>
          </p:txBody>
        </p:sp>
      </p:grpSp>
      <p:sp>
        <p:nvSpPr>
          <p:cNvPr id="55" name="TextBox 54"/>
          <p:cNvSpPr txBox="1"/>
          <p:nvPr/>
        </p:nvSpPr>
        <p:spPr>
          <a:xfrm>
            <a:off x="2363062" y="4047753"/>
            <a:ext cx="2657512" cy="646986"/>
          </a:xfrm>
          <a:prstGeom prst="roundRect">
            <a:avLst/>
          </a:prstGeom>
          <a:noFill/>
          <a:ln w="28575">
            <a:solidFill>
              <a:srgbClr val="0070C0"/>
            </a:solidFill>
          </a:ln>
        </p:spPr>
        <p:txBody>
          <a:bodyPr wrap="square" rtlCol="0">
            <a:spAutoFit/>
          </a:bodyPr>
          <a:lstStyle/>
          <a:p>
            <a:r>
              <a:rPr lang="en-US" sz="1600" b="1" dirty="0">
                <a:solidFill>
                  <a:srgbClr val="0070C0"/>
                </a:solidFill>
              </a:rPr>
              <a:t>Agency/ Networks/ Mechanisms</a:t>
            </a:r>
          </a:p>
        </p:txBody>
      </p:sp>
      <p:sp>
        <p:nvSpPr>
          <p:cNvPr id="56" name="TextBox 55"/>
          <p:cNvSpPr txBox="1"/>
          <p:nvPr/>
        </p:nvSpPr>
        <p:spPr>
          <a:xfrm>
            <a:off x="5298459" y="4106627"/>
            <a:ext cx="2204720" cy="646986"/>
          </a:xfrm>
          <a:prstGeom prst="roundRect">
            <a:avLst/>
          </a:prstGeom>
          <a:noFill/>
          <a:ln w="28575">
            <a:solidFill>
              <a:schemeClr val="accent6">
                <a:lumMod val="75000"/>
              </a:schemeClr>
            </a:solidFill>
          </a:ln>
        </p:spPr>
        <p:txBody>
          <a:bodyPr wrap="square" rtlCol="0">
            <a:spAutoFit/>
          </a:bodyPr>
          <a:lstStyle/>
          <a:p>
            <a:r>
              <a:rPr lang="en-US" sz="1600" b="1" dirty="0">
                <a:solidFill>
                  <a:srgbClr val="FF6600"/>
                </a:solidFill>
              </a:rPr>
              <a:t>Systems for quick recruitment</a:t>
            </a:r>
          </a:p>
        </p:txBody>
      </p:sp>
      <p:sp>
        <p:nvSpPr>
          <p:cNvPr id="57" name="TextBox 56"/>
          <p:cNvSpPr txBox="1"/>
          <p:nvPr/>
        </p:nvSpPr>
        <p:spPr>
          <a:xfrm>
            <a:off x="7781064" y="4106627"/>
            <a:ext cx="1450571" cy="646986"/>
          </a:xfrm>
          <a:prstGeom prst="roundRect">
            <a:avLst/>
          </a:prstGeom>
          <a:noFill/>
          <a:ln w="28575">
            <a:solidFill>
              <a:schemeClr val="tx1"/>
            </a:solidFill>
          </a:ln>
        </p:spPr>
        <p:txBody>
          <a:bodyPr wrap="square" rtlCol="0">
            <a:spAutoFit/>
          </a:bodyPr>
          <a:lstStyle/>
          <a:p>
            <a:r>
              <a:rPr lang="en-US" sz="1600" b="1" dirty="0">
                <a:solidFill>
                  <a:schemeClr val="accent6">
                    <a:lumMod val="75000"/>
                  </a:schemeClr>
                </a:solidFill>
              </a:rPr>
              <a:t>Consultant Rosters </a:t>
            </a:r>
          </a:p>
        </p:txBody>
      </p:sp>
      <p:sp>
        <p:nvSpPr>
          <p:cNvPr id="58" name="TextBox 57"/>
          <p:cNvSpPr txBox="1"/>
          <p:nvPr/>
        </p:nvSpPr>
        <p:spPr>
          <a:xfrm>
            <a:off x="9526902" y="4117503"/>
            <a:ext cx="1613613" cy="646986"/>
          </a:xfrm>
          <a:prstGeom prst="roundRect">
            <a:avLst/>
          </a:prstGeom>
          <a:noFill/>
          <a:ln w="28575">
            <a:solidFill>
              <a:schemeClr val="tx1"/>
            </a:solidFill>
          </a:ln>
        </p:spPr>
        <p:txBody>
          <a:bodyPr wrap="square" rtlCol="0">
            <a:spAutoFit/>
          </a:bodyPr>
          <a:lstStyle/>
          <a:p>
            <a:r>
              <a:rPr lang="en-US" sz="1600" b="1" dirty="0">
                <a:solidFill>
                  <a:srgbClr val="7030A0"/>
                </a:solidFill>
              </a:rPr>
              <a:t>Capacity development </a:t>
            </a:r>
          </a:p>
        </p:txBody>
      </p:sp>
      <p:sp>
        <p:nvSpPr>
          <p:cNvPr id="3" name="TextBox 2"/>
          <p:cNvSpPr txBox="1"/>
          <p:nvPr/>
        </p:nvSpPr>
        <p:spPr>
          <a:xfrm>
            <a:off x="130581" y="3479931"/>
            <a:ext cx="1539935" cy="1938992"/>
          </a:xfrm>
          <a:prstGeom prst="rect">
            <a:avLst/>
          </a:prstGeom>
          <a:noFill/>
        </p:spPr>
        <p:txBody>
          <a:bodyPr wrap="square" rtlCol="0">
            <a:spAutoFit/>
          </a:bodyPr>
          <a:lstStyle/>
          <a:p>
            <a:r>
              <a:rPr lang="en-US" sz="2400" dirty="0">
                <a:solidFill>
                  <a:schemeClr val="bg1">
                    <a:lumMod val="50000"/>
                  </a:schemeClr>
                </a:solidFill>
              </a:rPr>
              <a:t>The </a:t>
            </a:r>
            <a:r>
              <a:rPr lang="en-US" sz="2400" b="1" dirty="0">
                <a:solidFill>
                  <a:srgbClr val="FF0000"/>
                </a:solidFill>
              </a:rPr>
              <a:t> SUPPLY database</a:t>
            </a:r>
          </a:p>
          <a:p>
            <a:r>
              <a:rPr lang="en-US" sz="2400" dirty="0">
                <a:solidFill>
                  <a:schemeClr val="bg1">
                    <a:lumMod val="50000"/>
                  </a:schemeClr>
                </a:solidFill>
              </a:rPr>
              <a:t>Based on Mapping  </a:t>
            </a:r>
          </a:p>
        </p:txBody>
      </p:sp>
      <p:grpSp>
        <p:nvGrpSpPr>
          <p:cNvPr id="63" name="Group 62"/>
          <p:cNvGrpSpPr/>
          <p:nvPr/>
        </p:nvGrpSpPr>
        <p:grpSpPr>
          <a:xfrm>
            <a:off x="1819750" y="1423069"/>
            <a:ext cx="8966483" cy="1721448"/>
            <a:chOff x="1621404" y="1197696"/>
            <a:chExt cx="8966483" cy="1613099"/>
          </a:xfrm>
        </p:grpSpPr>
        <p:grpSp>
          <p:nvGrpSpPr>
            <p:cNvPr id="64" name="Group 63"/>
            <p:cNvGrpSpPr/>
            <p:nvPr/>
          </p:nvGrpSpPr>
          <p:grpSpPr>
            <a:xfrm>
              <a:off x="1621404" y="1197696"/>
              <a:ext cx="8966483" cy="1613099"/>
              <a:chOff x="1345755" y="911928"/>
              <a:chExt cx="8966483" cy="1613099"/>
            </a:xfrm>
          </p:grpSpPr>
          <p:sp>
            <p:nvSpPr>
              <p:cNvPr id="68" name="Rectangle: Rounded Corners 67"/>
              <p:cNvSpPr/>
              <p:nvPr/>
            </p:nvSpPr>
            <p:spPr>
              <a:xfrm>
                <a:off x="2563640" y="2069012"/>
                <a:ext cx="1787812" cy="452486"/>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1400" b="1" dirty="0">
                    <a:solidFill>
                      <a:schemeClr val="tx1"/>
                    </a:solidFill>
                  </a:rPr>
                  <a:t>GNC – Helpdesk </a:t>
                </a:r>
              </a:p>
            </p:txBody>
          </p:sp>
          <p:sp>
            <p:nvSpPr>
              <p:cNvPr id="69" name="Rectangle: Rounded Corners 68"/>
              <p:cNvSpPr/>
              <p:nvPr/>
            </p:nvSpPr>
            <p:spPr>
              <a:xfrm>
                <a:off x="4715565" y="2021357"/>
                <a:ext cx="1635333" cy="452486"/>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1400" b="1" dirty="0">
                    <a:solidFill>
                      <a:schemeClr val="tx1"/>
                    </a:solidFill>
                  </a:rPr>
                  <a:t>UNICEF HQ </a:t>
                </a:r>
              </a:p>
            </p:txBody>
          </p:sp>
          <p:sp>
            <p:nvSpPr>
              <p:cNvPr id="70" name="Rectangle: Rounded Corners 69"/>
              <p:cNvSpPr/>
              <p:nvPr/>
            </p:nvSpPr>
            <p:spPr>
              <a:xfrm>
                <a:off x="8690441" y="2034883"/>
                <a:ext cx="1621797" cy="452486"/>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1400" b="1" dirty="0" err="1">
                    <a:solidFill>
                      <a:schemeClr val="tx1"/>
                    </a:solidFill>
                  </a:rPr>
                  <a:t>En</a:t>
                </a:r>
                <a:r>
                  <a:rPr lang="en-US" sz="1400" b="1" dirty="0">
                    <a:solidFill>
                      <a:schemeClr val="tx1"/>
                    </a:solidFill>
                  </a:rPr>
                  <a:t>-net</a:t>
                </a:r>
              </a:p>
            </p:txBody>
          </p:sp>
          <p:sp>
            <p:nvSpPr>
              <p:cNvPr id="71" name="Rectangle: Rounded Corners 70"/>
              <p:cNvSpPr/>
              <p:nvPr/>
            </p:nvSpPr>
            <p:spPr>
              <a:xfrm>
                <a:off x="6754417" y="2072541"/>
                <a:ext cx="1619671" cy="452486"/>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1400" b="1" dirty="0">
                    <a:solidFill>
                      <a:schemeClr val="tx1"/>
                    </a:solidFill>
                  </a:rPr>
                  <a:t>Tech- RRT </a:t>
                </a:r>
              </a:p>
            </p:txBody>
          </p:sp>
          <p:sp>
            <p:nvSpPr>
              <p:cNvPr id="73" name="Arrow: Down 72"/>
              <p:cNvSpPr/>
              <p:nvPr/>
            </p:nvSpPr>
            <p:spPr>
              <a:xfrm>
                <a:off x="1345755" y="911928"/>
                <a:ext cx="7890893" cy="905042"/>
              </a:xfrm>
              <a:prstGeom prst="downArrow">
                <a:avLst/>
              </a:prstGeom>
              <a:solidFill>
                <a:srgbClr val="00B0F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solidFill>
                      <a:schemeClr val="tx1"/>
                    </a:solidFill>
                  </a:rPr>
                  <a:t>Options to reach for support</a:t>
                </a:r>
              </a:p>
            </p:txBody>
          </p:sp>
        </p:grpSp>
        <p:sp>
          <p:nvSpPr>
            <p:cNvPr id="65" name="Arrow: Left-Right 64"/>
            <p:cNvSpPr/>
            <p:nvPr/>
          </p:nvSpPr>
          <p:spPr>
            <a:xfrm>
              <a:off x="4627101" y="2459081"/>
              <a:ext cx="334941" cy="226243"/>
            </a:xfrm>
            <a:prstGeom prst="lef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1400" dirty="0">
                <a:solidFill>
                  <a:schemeClr val="bg2">
                    <a:lumMod val="50000"/>
                  </a:schemeClr>
                </a:solidFill>
              </a:endParaRPr>
            </a:p>
          </p:txBody>
        </p:sp>
        <p:sp>
          <p:nvSpPr>
            <p:cNvPr id="66" name="Arrow: Left-Right 65"/>
            <p:cNvSpPr/>
            <p:nvPr/>
          </p:nvSpPr>
          <p:spPr>
            <a:xfrm>
              <a:off x="6663417" y="2509721"/>
              <a:ext cx="334941" cy="226243"/>
            </a:xfrm>
            <a:prstGeom prst="lef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1400" dirty="0">
                <a:solidFill>
                  <a:schemeClr val="bg2">
                    <a:lumMod val="50000"/>
                  </a:schemeClr>
                </a:solidFill>
              </a:endParaRPr>
            </a:p>
          </p:txBody>
        </p:sp>
        <p:sp>
          <p:nvSpPr>
            <p:cNvPr id="67" name="Arrow: Left-Right 66"/>
            <p:cNvSpPr/>
            <p:nvPr/>
          </p:nvSpPr>
          <p:spPr>
            <a:xfrm>
              <a:off x="8631149" y="2484980"/>
              <a:ext cx="334941" cy="226243"/>
            </a:xfrm>
            <a:prstGeom prst="lef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1400" dirty="0">
                <a:solidFill>
                  <a:schemeClr val="bg2">
                    <a:lumMod val="50000"/>
                  </a:schemeClr>
                </a:solidFill>
              </a:endParaRPr>
            </a:p>
          </p:txBody>
        </p:sp>
      </p:grpSp>
      <p:sp>
        <p:nvSpPr>
          <p:cNvPr id="74" name="Left Brace 73"/>
          <p:cNvSpPr/>
          <p:nvPr/>
        </p:nvSpPr>
        <p:spPr>
          <a:xfrm rot="16200000">
            <a:off x="6651881" y="-672307"/>
            <a:ext cx="487442" cy="7781267"/>
          </a:xfrm>
          <a:prstGeom prst="lef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 name="Arrow: Right 3"/>
          <p:cNvSpPr/>
          <p:nvPr/>
        </p:nvSpPr>
        <p:spPr>
          <a:xfrm>
            <a:off x="1633293" y="4117503"/>
            <a:ext cx="503154" cy="464657"/>
          </a:xfrm>
          <a:prstGeom prst="rightArrow">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Tree>
    <p:extLst>
      <p:ext uri="{BB962C8B-B14F-4D97-AF65-F5344CB8AC3E}">
        <p14:creationId xmlns:p14="http://schemas.microsoft.com/office/powerpoint/2010/main" val="596858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55" grpId="0" animBg="1"/>
      <p:bldP spid="56" grpId="0" animBg="1"/>
      <p:bldP spid="57" grpId="0" animBg="1"/>
      <p:bldP spid="58" grpId="0" animBg="1"/>
      <p:bldP spid="3" grpId="0"/>
      <p:bldP spid="74" grpId="0" animBg="1"/>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060292"/>
            <a:ext cx="12192000" cy="2176041"/>
          </a:xfrm>
          <a:prstGeom prst="rect">
            <a:avLst/>
          </a:prstGeom>
          <a:solidFill>
            <a:srgbClr val="63A5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a:solidFill>
                  <a:schemeClr val="bg1"/>
                </a:solidFill>
              </a:rPr>
              <a:t>What  have we learnt from the process for  developing interim guidance? </a:t>
            </a:r>
            <a:endParaRPr lang="en-GB" sz="4800" dirty="0">
              <a:solidFill>
                <a:schemeClr val="bg1"/>
              </a:solidFill>
            </a:endParaRPr>
          </a:p>
        </p:txBody>
      </p:sp>
    </p:spTree>
    <p:extLst>
      <p:ext uri="{BB962C8B-B14F-4D97-AF65-F5344CB8AC3E}">
        <p14:creationId xmlns:p14="http://schemas.microsoft.com/office/powerpoint/2010/main" val="19171003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p:cNvSpPr>
            <a:spLocks noGrp="1"/>
          </p:cNvSpPr>
          <p:nvPr>
            <p:ph type="title"/>
          </p:nvPr>
        </p:nvSpPr>
        <p:spPr>
          <a:xfrm>
            <a:off x="127323" y="144388"/>
            <a:ext cx="11852476" cy="708025"/>
          </a:xfrm>
        </p:spPr>
        <p:txBody>
          <a:bodyPr>
            <a:noAutofit/>
          </a:bodyPr>
          <a:lstStyle/>
          <a:p>
            <a:pPr algn="ctr" fontAlgn="base">
              <a:defRPr/>
            </a:pPr>
            <a:br>
              <a:rPr lang="en-US" sz="2800" b="1" dirty="0">
                <a:solidFill>
                  <a:srgbClr val="0070C0"/>
                </a:solidFill>
                <a:latin typeface="Calibri" panose="020F0502020204030204" pitchFamily="34" charset="0"/>
                <a:ea typeface="MS PGothic" panose="020B0600070205080204" pitchFamily="34" charset="-128"/>
                <a:cs typeface="+mn-cs"/>
              </a:rPr>
            </a:br>
            <a:r>
              <a:rPr lang="en-US" sz="2800" b="1" dirty="0">
                <a:solidFill>
                  <a:srgbClr val="0070C0"/>
                </a:solidFill>
                <a:latin typeface="Calibri" panose="020F0502020204030204" pitchFamily="34" charset="0"/>
                <a:ea typeface="MS PGothic" panose="020B0600070205080204" pitchFamily="34" charset="-128"/>
                <a:cs typeface="+mn-cs"/>
              </a:rPr>
              <a:t>Mobilization Phase -  Learning from the past process in developing interim guidance</a:t>
            </a:r>
            <a:br>
              <a:rPr lang="en-US" sz="2800" b="1" dirty="0">
                <a:solidFill>
                  <a:schemeClr val="bg1"/>
                </a:solidFill>
              </a:rPr>
            </a:br>
            <a:endParaRPr lang="en-US" sz="2800" b="1" dirty="0">
              <a:solidFill>
                <a:srgbClr val="0070C0"/>
              </a:solidFill>
              <a:latin typeface="Calibri" panose="020F0502020204030204" pitchFamily="34" charset="0"/>
              <a:ea typeface="MS PGothic" panose="020B0600070205080204" pitchFamily="34" charset="-128"/>
              <a:cs typeface="+mn-cs"/>
            </a:endParaRPr>
          </a:p>
        </p:txBody>
      </p:sp>
      <p:sp>
        <p:nvSpPr>
          <p:cNvPr id="31762" name="Rounded Rectangle 18"/>
          <p:cNvSpPr>
            <a:spLocks noChangeArrowheads="1"/>
          </p:cNvSpPr>
          <p:nvPr/>
        </p:nvSpPr>
        <p:spPr bwMode="auto">
          <a:xfrm>
            <a:off x="810228" y="613459"/>
            <a:ext cx="2707493" cy="1166032"/>
          </a:xfrm>
          <a:prstGeom prst="roundRect">
            <a:avLst>
              <a:gd name="adj" fmla="val 16667"/>
            </a:avLst>
          </a:prstGeom>
          <a:solidFill>
            <a:srgbClr val="BF133C"/>
          </a:solidFill>
          <a:ln w="3175">
            <a:solidFill>
              <a:schemeClr val="tx1"/>
            </a:solidFill>
            <a:round/>
            <a:headEnd/>
            <a:tailEnd/>
          </a:ln>
        </p:spPr>
        <p:txBody>
          <a:bodyPr lIns="45720" rIns="45720" anchor="ctr"/>
          <a:lstStyle/>
          <a:p>
            <a:pPr algn="ctr" eaLnBrk="0" hangingPunct="0"/>
            <a:r>
              <a:rPr lang="en-US" b="1" dirty="0">
                <a:solidFill>
                  <a:schemeClr val="bg1"/>
                </a:solidFill>
              </a:rPr>
              <a:t>Learning from the past process in developing interim guidance</a:t>
            </a:r>
          </a:p>
        </p:txBody>
      </p:sp>
      <p:sp>
        <p:nvSpPr>
          <p:cNvPr id="3" name="TextBox 2"/>
          <p:cNvSpPr txBox="1"/>
          <p:nvPr/>
        </p:nvSpPr>
        <p:spPr>
          <a:xfrm>
            <a:off x="248945" y="1964686"/>
            <a:ext cx="3409627" cy="3662333"/>
          </a:xfrm>
          <a:prstGeom prst="roundRect">
            <a:avLst/>
          </a:prstGeom>
        </p:spPr>
        <p:style>
          <a:lnRef idx="2">
            <a:schemeClr val="accent1"/>
          </a:lnRef>
          <a:fillRef idx="1">
            <a:schemeClr val="lt1"/>
          </a:fillRef>
          <a:effectRef idx="0">
            <a:schemeClr val="accent1"/>
          </a:effectRef>
          <a:fontRef idx="minor">
            <a:schemeClr val="dk1"/>
          </a:fontRef>
        </p:style>
        <p:txBody>
          <a:bodyPr wrap="square" lIns="182880" tIns="0" rIns="0" bIns="0" rtlCol="0">
            <a:spAutoFit/>
          </a:bodyPr>
          <a:lstStyle/>
          <a:p>
            <a:r>
              <a:rPr lang="en-US" b="1" u="sng" dirty="0"/>
              <a:t>What events examined</a:t>
            </a:r>
          </a:p>
          <a:p>
            <a:pPr marL="285750" indent="-285750">
              <a:buFont typeface="Arial" panose="020B0604020202020204" pitchFamily="34" charset="0"/>
              <a:buChar char="•"/>
            </a:pPr>
            <a:r>
              <a:rPr lang="en-US" sz="1600" b="1" dirty="0"/>
              <a:t>Ebola and IFE</a:t>
            </a:r>
          </a:p>
          <a:p>
            <a:pPr marL="285750" indent="-285750">
              <a:buFont typeface="Arial" panose="020B0604020202020204" pitchFamily="34" charset="0"/>
              <a:buChar char="•"/>
            </a:pPr>
            <a:r>
              <a:rPr lang="en-US" sz="1600" dirty="0" err="1"/>
              <a:t>Zika</a:t>
            </a:r>
            <a:endParaRPr lang="en-US" sz="1600" dirty="0"/>
          </a:p>
          <a:p>
            <a:pPr marL="285750" indent="-285750">
              <a:buFont typeface="Arial" panose="020B0604020202020204" pitchFamily="34" charset="0"/>
              <a:buChar char="•"/>
            </a:pPr>
            <a:r>
              <a:rPr lang="en-US" sz="1600" b="1" dirty="0"/>
              <a:t>EU Migrant Crisis</a:t>
            </a:r>
          </a:p>
          <a:p>
            <a:pPr marL="285750" indent="-285750">
              <a:buFont typeface="Arial" panose="020B0604020202020204" pitchFamily="34" charset="0"/>
              <a:buChar char="•"/>
            </a:pPr>
            <a:r>
              <a:rPr lang="en-US" sz="1600" b="1" dirty="0"/>
              <a:t>MAM decision tool</a:t>
            </a:r>
          </a:p>
          <a:p>
            <a:pPr marL="285750" indent="-285750">
              <a:buFont typeface="Arial" panose="020B0604020202020204" pitchFamily="34" charset="0"/>
              <a:buChar char="•"/>
            </a:pPr>
            <a:r>
              <a:rPr lang="en-US" sz="1600" dirty="0"/>
              <a:t>IFE Ops Guidance</a:t>
            </a:r>
          </a:p>
          <a:p>
            <a:pPr marL="285750" indent="-285750">
              <a:buFont typeface="Arial" panose="020B0604020202020204" pitchFamily="34" charset="0"/>
              <a:buChar char="•"/>
            </a:pPr>
            <a:r>
              <a:rPr lang="en-US" sz="1600" dirty="0"/>
              <a:t>HIV &amp; IFE</a:t>
            </a:r>
          </a:p>
          <a:p>
            <a:pPr marL="285750" indent="-285750">
              <a:buFont typeface="Arial" panose="020B0604020202020204" pitchFamily="34" charset="0"/>
              <a:buChar char="•"/>
            </a:pPr>
            <a:r>
              <a:rPr lang="en-US" sz="1600" b="1" dirty="0"/>
              <a:t>MAMI</a:t>
            </a:r>
          </a:p>
          <a:p>
            <a:pPr marL="285750" indent="-285750">
              <a:buFont typeface="Arial" panose="020B0604020202020204" pitchFamily="34" charset="0"/>
              <a:buChar char="•"/>
            </a:pPr>
            <a:r>
              <a:rPr lang="en-US" sz="1600" dirty="0"/>
              <a:t>Rapid SMART</a:t>
            </a:r>
          </a:p>
          <a:p>
            <a:pPr marL="285750" indent="-285750">
              <a:buFont typeface="Arial" panose="020B0604020202020204" pitchFamily="34" charset="0"/>
              <a:buChar char="•"/>
            </a:pPr>
            <a:r>
              <a:rPr lang="en-US" sz="1600" b="1" dirty="0"/>
              <a:t>Cholera &amp; SAM</a:t>
            </a:r>
          </a:p>
          <a:p>
            <a:pPr marL="285750" indent="-285750">
              <a:buFont typeface="Arial" panose="020B0604020202020204" pitchFamily="34" charset="0"/>
              <a:buChar char="•"/>
            </a:pPr>
            <a:r>
              <a:rPr lang="en-US" sz="1600" dirty="0"/>
              <a:t>Nutrition &amp; older people</a:t>
            </a:r>
          </a:p>
          <a:p>
            <a:pPr marL="285750" indent="-285750">
              <a:buFont typeface="Arial" panose="020B0604020202020204" pitchFamily="34" charset="0"/>
              <a:buChar char="•"/>
            </a:pPr>
            <a:r>
              <a:rPr lang="en-US" sz="1600" dirty="0"/>
              <a:t>NUGAG SAM guidelines update</a:t>
            </a:r>
          </a:p>
          <a:p>
            <a:pPr algn="ctr">
              <a:spcBef>
                <a:spcPts val="600"/>
              </a:spcBef>
            </a:pPr>
            <a:r>
              <a:rPr lang="en-US" dirty="0">
                <a:solidFill>
                  <a:srgbClr val="FF0000"/>
                </a:solidFill>
              </a:rPr>
              <a:t>Still in process</a:t>
            </a:r>
          </a:p>
        </p:txBody>
      </p:sp>
      <p:sp>
        <p:nvSpPr>
          <p:cNvPr id="17" name="TextBox 16"/>
          <p:cNvSpPr txBox="1"/>
          <p:nvPr/>
        </p:nvSpPr>
        <p:spPr>
          <a:xfrm>
            <a:off x="4200626" y="1024140"/>
            <a:ext cx="7522669" cy="510778"/>
          </a:xfrm>
          <a:prstGeom prst="roundRect">
            <a:avLst/>
          </a:prstGeom>
        </p:spPr>
        <p:style>
          <a:lnRef idx="2">
            <a:schemeClr val="accent1"/>
          </a:lnRef>
          <a:fillRef idx="1">
            <a:schemeClr val="lt1"/>
          </a:fillRef>
          <a:effectRef idx="0">
            <a:schemeClr val="accent1"/>
          </a:effectRef>
          <a:fontRef idx="minor">
            <a:schemeClr val="dk1"/>
          </a:fontRef>
        </p:style>
        <p:txBody>
          <a:bodyPr wrap="square" numCol="1" rtlCol="0">
            <a:spAutoFit/>
          </a:bodyPr>
          <a:lstStyle/>
          <a:p>
            <a:r>
              <a:rPr lang="en-US" sz="2400" b="1" u="sng" dirty="0"/>
              <a:t>How</a:t>
            </a:r>
            <a:r>
              <a:rPr lang="en-US" sz="2400" dirty="0"/>
              <a:t>	</a:t>
            </a:r>
            <a:r>
              <a:rPr lang="en-US" sz="2000" dirty="0"/>
              <a:t>Key informant interviews - 7 (1 by email); 4 calls still pending</a:t>
            </a:r>
          </a:p>
        </p:txBody>
      </p:sp>
      <p:sp>
        <p:nvSpPr>
          <p:cNvPr id="18" name="TextBox 17"/>
          <p:cNvSpPr txBox="1"/>
          <p:nvPr/>
        </p:nvSpPr>
        <p:spPr>
          <a:xfrm>
            <a:off x="3808071" y="1779491"/>
            <a:ext cx="8055979" cy="4699159"/>
          </a:xfrm>
          <a:prstGeom prst="roundRect">
            <a:avLst/>
          </a:prstGeom>
        </p:spPr>
        <p:style>
          <a:lnRef idx="2">
            <a:schemeClr val="accent1"/>
          </a:lnRef>
          <a:fillRef idx="1">
            <a:schemeClr val="lt1"/>
          </a:fillRef>
          <a:effectRef idx="0">
            <a:schemeClr val="accent1"/>
          </a:effectRef>
          <a:fontRef idx="minor">
            <a:schemeClr val="dk1"/>
          </a:fontRef>
        </p:style>
        <p:txBody>
          <a:bodyPr wrap="square" lIns="274320" tIns="0" rIns="0" bIns="0" numCol="2" spcCol="91440" rtlCol="0">
            <a:spAutoFit/>
          </a:bodyPr>
          <a:lstStyle/>
          <a:p>
            <a:r>
              <a:rPr lang="en-US" sz="2400" b="1" u="sng" dirty="0"/>
              <a:t>Keys to success</a:t>
            </a:r>
          </a:p>
          <a:p>
            <a:pPr marL="173038" indent="-173038">
              <a:buFont typeface="Arial" panose="020B0604020202020204" pitchFamily="34" charset="0"/>
              <a:buChar char="•"/>
            </a:pPr>
            <a:r>
              <a:rPr lang="en-US" dirty="0"/>
              <a:t>Having a clear ask/Strong need or priority issue globally  </a:t>
            </a:r>
          </a:p>
          <a:p>
            <a:pPr marL="173038" indent="-173038">
              <a:buFont typeface="Arial" panose="020B0604020202020204" pitchFamily="34" charset="0"/>
              <a:buChar char="•"/>
            </a:pPr>
            <a:r>
              <a:rPr lang="en-US" dirty="0"/>
              <a:t>Buy in from key actors</a:t>
            </a:r>
          </a:p>
          <a:p>
            <a:pPr marL="173038" indent="-173038">
              <a:buFont typeface="Arial" panose="020B0604020202020204" pitchFamily="34" charset="0"/>
              <a:buChar char="•"/>
            </a:pPr>
            <a:r>
              <a:rPr lang="en-US" dirty="0"/>
              <a:t>Strong advocacy through public journals</a:t>
            </a:r>
          </a:p>
          <a:p>
            <a:pPr marL="173038" indent="-173038">
              <a:buFont typeface="Arial" panose="020B0604020202020204" pitchFamily="34" charset="0"/>
              <a:buChar char="•"/>
            </a:pPr>
            <a:r>
              <a:rPr lang="en-US" dirty="0"/>
              <a:t>Cluster has role in initiation &amp; dissemination</a:t>
            </a:r>
          </a:p>
          <a:p>
            <a:pPr marL="173038" indent="-173038">
              <a:buFont typeface="Arial" panose="020B0604020202020204" pitchFamily="34" charset="0"/>
              <a:buChar char="•"/>
            </a:pPr>
            <a:r>
              <a:rPr lang="en-US" dirty="0"/>
              <a:t>Small but effective task force</a:t>
            </a:r>
          </a:p>
          <a:p>
            <a:pPr marL="173038" indent="-173038">
              <a:buFont typeface="Arial" panose="020B0604020202020204" pitchFamily="34" charset="0"/>
              <a:buChar char="•"/>
            </a:pPr>
            <a:r>
              <a:rPr lang="en-US" dirty="0"/>
              <a:t>Composition of TF: operational orgs NGO (also to pilot) and researchers</a:t>
            </a:r>
          </a:p>
          <a:p>
            <a:pPr marL="173038" indent="-173038">
              <a:buFont typeface="Arial" panose="020B0604020202020204" pitchFamily="34" charset="0"/>
              <a:buChar char="•"/>
            </a:pPr>
            <a:r>
              <a:rPr lang="en-US" dirty="0"/>
              <a:t>ENN helps in initiating and bringing people together</a:t>
            </a:r>
          </a:p>
          <a:p>
            <a:pPr marL="173038" indent="-173038">
              <a:buFont typeface="Arial" panose="020B0604020202020204" pitchFamily="34" charset="0"/>
              <a:buChar char="•"/>
            </a:pPr>
            <a:r>
              <a:rPr lang="en-US" dirty="0"/>
              <a:t>WHO helps with guidance uptake</a:t>
            </a:r>
          </a:p>
          <a:p>
            <a:pPr marL="173038" indent="-173038">
              <a:buFont typeface="Arial" panose="020B0604020202020204" pitchFamily="34" charset="0"/>
              <a:buChar char="•"/>
            </a:pPr>
            <a:r>
              <a:rPr lang="en-US" dirty="0"/>
              <a:t>Advocacy for uptake at key meetings</a:t>
            </a:r>
          </a:p>
          <a:p>
            <a:r>
              <a:rPr lang="en-US" sz="2000" b="1" u="sng" dirty="0"/>
              <a:t>Challenges/questions</a:t>
            </a:r>
          </a:p>
          <a:p>
            <a:pPr marL="285750" indent="-285750">
              <a:buFont typeface="Arial" panose="020B0604020202020204" pitchFamily="34" charset="0"/>
              <a:buChar char="•"/>
            </a:pPr>
            <a:r>
              <a:rPr lang="en-US" dirty="0"/>
              <a:t>In absence of any peer reviewed evidence</a:t>
            </a:r>
          </a:p>
          <a:p>
            <a:pPr marL="285750" indent="-285750">
              <a:buFont typeface="Arial" panose="020B0604020202020204" pitchFamily="34" charset="0"/>
              <a:buChar char="•"/>
            </a:pPr>
            <a:r>
              <a:rPr lang="en-US" dirty="0"/>
              <a:t>In 1</a:t>
            </a:r>
            <a:r>
              <a:rPr lang="en-US" baseline="30000" dirty="0"/>
              <a:t>st</a:t>
            </a:r>
            <a:r>
              <a:rPr lang="en-US" dirty="0"/>
              <a:t> phase of emergency</a:t>
            </a:r>
          </a:p>
          <a:p>
            <a:pPr marL="285750" indent="-285750">
              <a:buFont typeface="Arial" panose="020B0604020202020204" pitchFamily="34" charset="0"/>
              <a:buChar char="•"/>
            </a:pPr>
            <a:r>
              <a:rPr lang="en-US" dirty="0"/>
              <a:t>When no consensus</a:t>
            </a:r>
          </a:p>
          <a:p>
            <a:pPr marL="285750" indent="-285750">
              <a:buFont typeface="Arial" panose="020B0604020202020204" pitchFamily="34" charset="0"/>
              <a:buChar char="•"/>
            </a:pPr>
            <a:r>
              <a:rPr lang="en-US" dirty="0"/>
              <a:t>Long process</a:t>
            </a:r>
          </a:p>
          <a:p>
            <a:pPr marL="285750" indent="-285750">
              <a:buFont typeface="Arial" panose="020B0604020202020204" pitchFamily="34" charset="0"/>
              <a:buChar char="•"/>
            </a:pPr>
            <a:r>
              <a:rPr lang="en-US" dirty="0"/>
              <a:t>Getting buy-in</a:t>
            </a:r>
          </a:p>
          <a:p>
            <a:pPr marL="285750" indent="-285750">
              <a:buFont typeface="Arial" panose="020B0604020202020204" pitchFamily="34" charset="0"/>
              <a:buChar char="•"/>
            </a:pPr>
            <a:r>
              <a:rPr lang="en-US" dirty="0"/>
              <a:t>Funding</a:t>
            </a:r>
          </a:p>
          <a:p>
            <a:pPr marL="285750" indent="-285750">
              <a:buFont typeface="Arial" panose="020B0604020202020204" pitchFamily="34" charset="0"/>
              <a:buChar char="•"/>
            </a:pPr>
            <a:r>
              <a:rPr lang="en-US" dirty="0"/>
              <a:t>One organization can block everything</a:t>
            </a:r>
          </a:p>
          <a:p>
            <a:pPr marL="285750" indent="-285750">
              <a:buFont typeface="Arial" panose="020B0604020202020204" pitchFamily="34" charset="0"/>
              <a:buChar char="•"/>
            </a:pPr>
            <a:r>
              <a:rPr lang="en-US" dirty="0"/>
              <a:t>Getting feedback once in use</a:t>
            </a:r>
          </a:p>
        </p:txBody>
      </p:sp>
      <p:sp>
        <p:nvSpPr>
          <p:cNvPr id="65" name="Text Placeholder 2"/>
          <p:cNvSpPr txBox="1">
            <a:spLocks/>
          </p:cNvSpPr>
          <p:nvPr/>
        </p:nvSpPr>
        <p:spPr>
          <a:xfrm rot="20433232">
            <a:off x="5368133" y="4179441"/>
            <a:ext cx="5734367" cy="80862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None/>
              <a:defRPr sz="18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r>
              <a:rPr lang="en-US" sz="4800" dirty="0">
                <a:solidFill>
                  <a:schemeClr val="accent2">
                    <a:lumMod val="75000"/>
                  </a:schemeClr>
                </a:solidFill>
                <a:ea typeface="ＭＳ Ｐゴシック" pitchFamily="34" charset="-128"/>
              </a:rPr>
              <a:t>Preliminary Results </a:t>
            </a:r>
          </a:p>
        </p:txBody>
      </p:sp>
    </p:spTree>
    <p:extLst>
      <p:ext uri="{BB962C8B-B14F-4D97-AF65-F5344CB8AC3E}">
        <p14:creationId xmlns:p14="http://schemas.microsoft.com/office/powerpoint/2010/main" val="3770120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8">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8">
                                            <p:txEl>
                                              <p:pRg st="1" end="1"/>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8">
                                            <p:txEl>
                                              <p:pRg st="2" end="2"/>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8">
                                            <p:txEl>
                                              <p:pRg st="3" end="3"/>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8">
                                            <p:txEl>
                                              <p:pRg st="4" end="4"/>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8">
                                            <p:txEl>
                                              <p:pRg st="5" end="5"/>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8">
                                            <p:txEl>
                                              <p:pRg st="6" end="6"/>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8">
                                            <p:txEl>
                                              <p:pRg st="7" end="7"/>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8">
                                            <p:txEl>
                                              <p:pRg st="8" end="8"/>
                                            </p:txEl>
                                          </p:spTgt>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18">
                                            <p:txEl>
                                              <p:pRg st="9" end="9"/>
                                            </p:txEl>
                                          </p:spTgt>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18">
                                            <p:txEl>
                                              <p:pRg st="10" end="10"/>
                                            </p:txEl>
                                          </p:spTgt>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18">
                                            <p:txEl>
                                              <p:pRg st="11" end="11"/>
                                            </p:txEl>
                                          </p:spTgt>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nodeType="clickEffect">
                                  <p:stCondLst>
                                    <p:cond delay="0"/>
                                  </p:stCondLst>
                                  <p:childTnLst>
                                    <p:set>
                                      <p:cBhvr>
                                        <p:cTn id="64" dur="1" fill="hold">
                                          <p:stCondLst>
                                            <p:cond delay="0"/>
                                          </p:stCondLst>
                                        </p:cTn>
                                        <p:tgtEl>
                                          <p:spTgt spid="18">
                                            <p:txEl>
                                              <p:pRg st="12" end="12"/>
                                            </p:txEl>
                                          </p:spTgt>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nodeType="clickEffect">
                                  <p:stCondLst>
                                    <p:cond delay="0"/>
                                  </p:stCondLst>
                                  <p:childTnLst>
                                    <p:set>
                                      <p:cBhvr>
                                        <p:cTn id="68" dur="1" fill="hold">
                                          <p:stCondLst>
                                            <p:cond delay="0"/>
                                          </p:stCondLst>
                                        </p:cTn>
                                        <p:tgtEl>
                                          <p:spTgt spid="18">
                                            <p:txEl>
                                              <p:pRg st="13" end="13"/>
                                            </p:txEl>
                                          </p:spTgt>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nodeType="clickEffect">
                                  <p:stCondLst>
                                    <p:cond delay="0"/>
                                  </p:stCondLst>
                                  <p:childTnLst>
                                    <p:set>
                                      <p:cBhvr>
                                        <p:cTn id="72" dur="1" fill="hold">
                                          <p:stCondLst>
                                            <p:cond delay="0"/>
                                          </p:stCondLst>
                                        </p:cTn>
                                        <p:tgtEl>
                                          <p:spTgt spid="18">
                                            <p:txEl>
                                              <p:pRg st="14" end="14"/>
                                            </p:txEl>
                                          </p:spTgt>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nodeType="clickEffect">
                                  <p:stCondLst>
                                    <p:cond delay="0"/>
                                  </p:stCondLst>
                                  <p:childTnLst>
                                    <p:set>
                                      <p:cBhvr>
                                        <p:cTn id="76" dur="1" fill="hold">
                                          <p:stCondLst>
                                            <p:cond delay="0"/>
                                          </p:stCondLst>
                                        </p:cTn>
                                        <p:tgtEl>
                                          <p:spTgt spid="18">
                                            <p:txEl>
                                              <p:pRg st="15" end="15"/>
                                            </p:txEl>
                                          </p:spTgt>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nodeType="clickEffect">
                                  <p:stCondLst>
                                    <p:cond delay="0"/>
                                  </p:stCondLst>
                                  <p:childTnLst>
                                    <p:set>
                                      <p:cBhvr>
                                        <p:cTn id="80" dur="1" fill="hold">
                                          <p:stCondLst>
                                            <p:cond delay="0"/>
                                          </p:stCondLst>
                                        </p:cTn>
                                        <p:tgtEl>
                                          <p:spTgt spid="18">
                                            <p:txEl>
                                              <p:pRg st="16" end="16"/>
                                            </p:txEl>
                                          </p:spTgt>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nodeType="clickEffect">
                                  <p:stCondLst>
                                    <p:cond delay="0"/>
                                  </p:stCondLst>
                                  <p:childTnLst>
                                    <p:set>
                                      <p:cBhvr>
                                        <p:cTn id="84" dur="1" fill="hold">
                                          <p:stCondLst>
                                            <p:cond delay="0"/>
                                          </p:stCondLst>
                                        </p:cTn>
                                        <p:tgtEl>
                                          <p:spTgt spid="18">
                                            <p:txEl>
                                              <p:pRg st="17" end="17"/>
                                            </p:txEl>
                                          </p:spTgt>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ntr" presetSubtype="0" fill="hold" nodeType="clickEffect">
                                  <p:stCondLst>
                                    <p:cond delay="0"/>
                                  </p:stCondLst>
                                  <p:childTnLst>
                                    <p:set>
                                      <p:cBhvr>
                                        <p:cTn id="88" dur="1" fill="hold">
                                          <p:stCondLst>
                                            <p:cond delay="0"/>
                                          </p:stCondLst>
                                        </p:cTn>
                                        <p:tgtEl>
                                          <p:spTgt spid="18">
                                            <p:txEl>
                                              <p:pRg st="18" end="18"/>
                                            </p:txEl>
                                          </p:spTgt>
                                        </p:tgtEl>
                                        <p:attrNameLst>
                                          <p:attrName>style.visibility</p:attrName>
                                        </p:attrNameLst>
                                      </p:cBhvr>
                                      <p:to>
                                        <p:strVal val="visible"/>
                                      </p:to>
                                    </p:set>
                                  </p:childTnLst>
                                </p:cTn>
                              </p:par>
                            </p:childTnLst>
                          </p:cTn>
                        </p:par>
                      </p:childTnLst>
                    </p:cTn>
                  </p:par>
                  <p:par>
                    <p:cTn id="89" fill="hold">
                      <p:stCondLst>
                        <p:cond delay="indefinite"/>
                      </p:stCondLst>
                      <p:childTnLst>
                        <p:par>
                          <p:cTn id="90" fill="hold">
                            <p:stCondLst>
                              <p:cond delay="0"/>
                            </p:stCondLst>
                            <p:childTnLst>
                              <p:par>
                                <p:cTn id="91" presetID="1" presetClass="entr" presetSubtype="0" fill="hold" grpId="0" nodeType="clickEffect">
                                  <p:stCondLst>
                                    <p:cond delay="0"/>
                                  </p:stCondLst>
                                  <p:childTnLst>
                                    <p:set>
                                      <p:cBhvr>
                                        <p:cTn id="92" dur="1" fill="hold">
                                          <p:stCondLst>
                                            <p:cond delay="0"/>
                                          </p:stCondLst>
                                        </p:cTn>
                                        <p:tgtEl>
                                          <p:spTgt spid="6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7" grpId="0" animBg="1"/>
      <p:bldP spid="18" grpId="0" animBg="1"/>
      <p:bldP spid="6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071867"/>
            <a:ext cx="12192000" cy="2176041"/>
          </a:xfrm>
          <a:prstGeom prst="rect">
            <a:avLst/>
          </a:prstGeom>
          <a:solidFill>
            <a:srgbClr val="63A5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rPr>
              <a:t>SSSSSS</a:t>
            </a:r>
            <a:endParaRPr lang="en-GB" sz="3200" dirty="0">
              <a:solidFill>
                <a:schemeClr val="bg1"/>
              </a:solidFill>
            </a:endParaRPr>
          </a:p>
        </p:txBody>
      </p:sp>
      <p:sp>
        <p:nvSpPr>
          <p:cNvPr id="5" name="Rectangle 4"/>
          <p:cNvSpPr/>
          <p:nvPr/>
        </p:nvSpPr>
        <p:spPr>
          <a:xfrm>
            <a:off x="0" y="2060292"/>
            <a:ext cx="12192000" cy="2176041"/>
          </a:xfrm>
          <a:prstGeom prst="rect">
            <a:avLst/>
          </a:prstGeom>
          <a:solidFill>
            <a:srgbClr val="63A5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a:solidFill>
                  <a:schemeClr val="bg1"/>
                </a:solidFill>
              </a:rPr>
              <a:t>Where have we come from with the Global Technical  Mechanism? What is the history?</a:t>
            </a:r>
            <a:endParaRPr lang="en-GB" sz="4800" dirty="0">
              <a:solidFill>
                <a:schemeClr val="bg1"/>
              </a:solidFill>
            </a:endParaRPr>
          </a:p>
        </p:txBody>
      </p:sp>
    </p:spTree>
    <p:extLst>
      <p:ext uri="{BB962C8B-B14F-4D97-AF65-F5344CB8AC3E}">
        <p14:creationId xmlns:p14="http://schemas.microsoft.com/office/powerpoint/2010/main" val="28813820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013993"/>
            <a:ext cx="12192000" cy="2176041"/>
          </a:xfrm>
          <a:prstGeom prst="rect">
            <a:avLst/>
          </a:prstGeom>
          <a:solidFill>
            <a:srgbClr val="63A5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chemeClr val="bg1"/>
                </a:solidFill>
              </a:rPr>
              <a:t>How will the Global Tech Mechanism Engage with existing Mechanisms/ Global Thematic Working Groups/ Networks in meeting the needs of countries? </a:t>
            </a:r>
            <a:endParaRPr lang="en-GB" sz="4000" dirty="0">
              <a:solidFill>
                <a:schemeClr val="bg1"/>
              </a:solidFill>
            </a:endParaRPr>
          </a:p>
        </p:txBody>
      </p:sp>
    </p:spTree>
    <p:extLst>
      <p:ext uri="{BB962C8B-B14F-4D97-AF65-F5344CB8AC3E}">
        <p14:creationId xmlns:p14="http://schemas.microsoft.com/office/powerpoint/2010/main" val="10411382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4084169" y="120430"/>
            <a:ext cx="4213781" cy="338554"/>
          </a:xfrm>
          <a:prstGeom prst="rect">
            <a:avLst/>
          </a:prstGeom>
          <a:noFill/>
        </p:spPr>
        <p:txBody>
          <a:bodyPr wrap="square" rtlCol="0">
            <a:spAutoFit/>
          </a:bodyPr>
          <a:lstStyle/>
          <a:p>
            <a:r>
              <a:rPr lang="en-US" sz="1600" b="1" dirty="0"/>
              <a:t>Issue raised at county level</a:t>
            </a:r>
          </a:p>
        </p:txBody>
      </p:sp>
      <p:sp>
        <p:nvSpPr>
          <p:cNvPr id="18" name="TextBox 17"/>
          <p:cNvSpPr txBox="1"/>
          <p:nvPr/>
        </p:nvSpPr>
        <p:spPr>
          <a:xfrm>
            <a:off x="1637967" y="910503"/>
            <a:ext cx="9173230" cy="307777"/>
          </a:xfrm>
          <a:prstGeom prst="rect">
            <a:avLst/>
          </a:prstGeom>
          <a:noFill/>
        </p:spPr>
        <p:txBody>
          <a:bodyPr wrap="square" rtlCol="0">
            <a:spAutoFit/>
          </a:bodyPr>
          <a:lstStyle/>
          <a:p>
            <a:r>
              <a:rPr lang="en-US" sz="1400" b="1" i="1" dirty="0"/>
              <a:t>Capacity and resources at country/ regional level maximized but issue </a:t>
            </a:r>
            <a:r>
              <a:rPr lang="en-US" sz="1400" b="1" i="1" dirty="0">
                <a:solidFill>
                  <a:srgbClr val="FF0000"/>
                </a:solidFill>
              </a:rPr>
              <a:t>remains unresolved</a:t>
            </a:r>
            <a:r>
              <a:rPr lang="en-US" sz="1400" b="1" i="1" dirty="0"/>
              <a:t>? </a:t>
            </a:r>
          </a:p>
        </p:txBody>
      </p:sp>
      <p:sp>
        <p:nvSpPr>
          <p:cNvPr id="20" name="TextBox 19"/>
          <p:cNvSpPr txBox="1"/>
          <p:nvPr/>
        </p:nvSpPr>
        <p:spPr>
          <a:xfrm>
            <a:off x="2323794" y="2891327"/>
            <a:ext cx="7573616" cy="738664"/>
          </a:xfrm>
          <a:prstGeom prst="rect">
            <a:avLst/>
          </a:prstGeom>
          <a:noFill/>
        </p:spPr>
        <p:txBody>
          <a:bodyPr wrap="square" rtlCol="0">
            <a:spAutoFit/>
          </a:bodyPr>
          <a:lstStyle/>
          <a:p>
            <a:pPr marL="285750" indent="-285750" algn="ctr">
              <a:buFont typeface="Wingdings" panose="05000000000000000000" pitchFamily="2" charset="2"/>
              <a:buChar char="ü"/>
            </a:pPr>
            <a:r>
              <a:rPr lang="en-US" sz="1400" b="1" dirty="0"/>
              <a:t>Triage </a:t>
            </a:r>
            <a:r>
              <a:rPr lang="en-US" sz="1400" dirty="0"/>
              <a:t>the technical issue and </a:t>
            </a:r>
            <a:r>
              <a:rPr lang="en-US" sz="1400" b="1" dirty="0"/>
              <a:t>undertake required actions</a:t>
            </a:r>
            <a:endParaRPr lang="en-US" sz="1400" dirty="0"/>
          </a:p>
          <a:p>
            <a:pPr marL="285750" indent="-285750" algn="ctr">
              <a:buFont typeface="Wingdings" panose="05000000000000000000" pitchFamily="2" charset="2"/>
              <a:buChar char="ü"/>
            </a:pPr>
            <a:r>
              <a:rPr lang="en-US" sz="1400" b="1" dirty="0"/>
              <a:t>Escalate unresolved issues </a:t>
            </a:r>
            <a:r>
              <a:rPr lang="en-US" sz="1400" dirty="0"/>
              <a:t>(tech advice, specialized tech expertise and consensus- driven guidance) to the Thematic/ </a:t>
            </a:r>
            <a:r>
              <a:rPr lang="en-US" sz="1400" dirty="0"/>
              <a:t>Global Thematic Working Groups (existing and non- existing) </a:t>
            </a:r>
            <a:endParaRPr lang="en-US" sz="1400" dirty="0"/>
          </a:p>
        </p:txBody>
      </p:sp>
      <p:grpSp>
        <p:nvGrpSpPr>
          <p:cNvPr id="36" name="Group 35"/>
          <p:cNvGrpSpPr/>
          <p:nvPr/>
        </p:nvGrpSpPr>
        <p:grpSpPr>
          <a:xfrm>
            <a:off x="1396510" y="1291861"/>
            <a:ext cx="8966483" cy="1023384"/>
            <a:chOff x="1621404" y="1197696"/>
            <a:chExt cx="8966483" cy="1356162"/>
          </a:xfrm>
        </p:grpSpPr>
        <p:grpSp>
          <p:nvGrpSpPr>
            <p:cNvPr id="31" name="Group 30"/>
            <p:cNvGrpSpPr/>
            <p:nvPr/>
          </p:nvGrpSpPr>
          <p:grpSpPr>
            <a:xfrm>
              <a:off x="1621404" y="1197696"/>
              <a:ext cx="8966483" cy="1356162"/>
              <a:chOff x="1345755" y="911928"/>
              <a:chExt cx="8966483" cy="1356162"/>
            </a:xfrm>
          </p:grpSpPr>
          <p:sp>
            <p:nvSpPr>
              <p:cNvPr id="5" name="Rectangle: Rounded Corners 4"/>
              <p:cNvSpPr/>
              <p:nvPr/>
            </p:nvSpPr>
            <p:spPr>
              <a:xfrm>
                <a:off x="2563640" y="1812075"/>
                <a:ext cx="1787812" cy="452486"/>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1400" b="1" dirty="0">
                    <a:solidFill>
                      <a:schemeClr val="tx1"/>
                    </a:solidFill>
                  </a:rPr>
                  <a:t>GNC – Helpdesk </a:t>
                </a:r>
              </a:p>
            </p:txBody>
          </p:sp>
          <p:sp>
            <p:nvSpPr>
              <p:cNvPr id="8" name="Rectangle: Rounded Corners 7"/>
              <p:cNvSpPr/>
              <p:nvPr/>
            </p:nvSpPr>
            <p:spPr>
              <a:xfrm>
                <a:off x="4715565" y="1764421"/>
                <a:ext cx="1635333" cy="452486"/>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1400" b="1" dirty="0">
                    <a:solidFill>
                      <a:schemeClr val="tx1"/>
                    </a:solidFill>
                  </a:rPr>
                  <a:t>UNICEF HQ </a:t>
                </a:r>
              </a:p>
            </p:txBody>
          </p:sp>
          <p:sp>
            <p:nvSpPr>
              <p:cNvPr id="11" name="Rectangle: Rounded Corners 10"/>
              <p:cNvSpPr/>
              <p:nvPr/>
            </p:nvSpPr>
            <p:spPr>
              <a:xfrm>
                <a:off x="8690441" y="1777946"/>
                <a:ext cx="1621797" cy="452486"/>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1400" b="1" dirty="0" err="1">
                    <a:solidFill>
                      <a:schemeClr val="tx1"/>
                    </a:solidFill>
                  </a:rPr>
                  <a:t>En</a:t>
                </a:r>
                <a:r>
                  <a:rPr lang="en-US" sz="1400" b="1" dirty="0">
                    <a:solidFill>
                      <a:schemeClr val="tx1"/>
                    </a:solidFill>
                  </a:rPr>
                  <a:t>-net</a:t>
                </a:r>
              </a:p>
            </p:txBody>
          </p:sp>
          <p:sp>
            <p:nvSpPr>
              <p:cNvPr id="14" name="Rectangle: Rounded Corners 13"/>
              <p:cNvSpPr/>
              <p:nvPr/>
            </p:nvSpPr>
            <p:spPr>
              <a:xfrm>
                <a:off x="6754417" y="1815604"/>
                <a:ext cx="1619671" cy="452486"/>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1400" b="1" dirty="0">
                    <a:solidFill>
                      <a:schemeClr val="tx1"/>
                    </a:solidFill>
                  </a:rPr>
                  <a:t>Tech- RRT </a:t>
                </a:r>
              </a:p>
            </p:txBody>
          </p:sp>
          <p:sp>
            <p:nvSpPr>
              <p:cNvPr id="19" name="Arrow: Down 18"/>
              <p:cNvSpPr/>
              <p:nvPr/>
            </p:nvSpPr>
            <p:spPr>
              <a:xfrm>
                <a:off x="1345755" y="911928"/>
                <a:ext cx="7890893" cy="754985"/>
              </a:xfrm>
              <a:prstGeom prst="downArrow">
                <a:avLst/>
              </a:prstGeom>
              <a:solidFill>
                <a:srgbClr val="00B0F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solidFill>
                      <a:schemeClr val="tx1"/>
                    </a:solidFill>
                  </a:rPr>
                  <a:t>Options to reach for support</a:t>
                </a:r>
              </a:p>
            </p:txBody>
          </p:sp>
        </p:grpSp>
        <p:sp>
          <p:nvSpPr>
            <p:cNvPr id="33" name="Arrow: Left-Right 32"/>
            <p:cNvSpPr/>
            <p:nvPr/>
          </p:nvSpPr>
          <p:spPr>
            <a:xfrm>
              <a:off x="4627101" y="2202144"/>
              <a:ext cx="334941" cy="226243"/>
            </a:xfrm>
            <a:prstGeom prst="lef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1400" dirty="0">
                <a:solidFill>
                  <a:schemeClr val="bg2">
                    <a:lumMod val="50000"/>
                  </a:schemeClr>
                </a:solidFill>
              </a:endParaRPr>
            </a:p>
          </p:txBody>
        </p:sp>
        <p:sp>
          <p:nvSpPr>
            <p:cNvPr id="34" name="Arrow: Left-Right 33"/>
            <p:cNvSpPr/>
            <p:nvPr/>
          </p:nvSpPr>
          <p:spPr>
            <a:xfrm>
              <a:off x="6663417" y="2252784"/>
              <a:ext cx="334941" cy="226243"/>
            </a:xfrm>
            <a:prstGeom prst="lef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1400" dirty="0">
                <a:solidFill>
                  <a:schemeClr val="bg2">
                    <a:lumMod val="50000"/>
                  </a:schemeClr>
                </a:solidFill>
              </a:endParaRPr>
            </a:p>
          </p:txBody>
        </p:sp>
        <p:sp>
          <p:nvSpPr>
            <p:cNvPr id="35" name="Arrow: Left-Right 34"/>
            <p:cNvSpPr/>
            <p:nvPr/>
          </p:nvSpPr>
          <p:spPr>
            <a:xfrm>
              <a:off x="8631149" y="2228044"/>
              <a:ext cx="334941" cy="226243"/>
            </a:xfrm>
            <a:prstGeom prst="lef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1400" dirty="0">
                <a:solidFill>
                  <a:schemeClr val="bg2">
                    <a:lumMod val="50000"/>
                  </a:schemeClr>
                </a:solidFill>
              </a:endParaRPr>
            </a:p>
          </p:txBody>
        </p:sp>
      </p:grpSp>
      <p:sp>
        <p:nvSpPr>
          <p:cNvPr id="39" name="Left Brace 38"/>
          <p:cNvSpPr/>
          <p:nvPr/>
        </p:nvSpPr>
        <p:spPr>
          <a:xfrm rot="16200000">
            <a:off x="6189466" y="-1371911"/>
            <a:ext cx="598455" cy="7748598"/>
          </a:xfrm>
          <a:prstGeom prst="lef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nvGrpSpPr>
          <p:cNvPr id="42" name="Group 41"/>
          <p:cNvGrpSpPr/>
          <p:nvPr/>
        </p:nvGrpSpPr>
        <p:grpSpPr>
          <a:xfrm>
            <a:off x="1625871" y="417030"/>
            <a:ext cx="8493551" cy="523221"/>
            <a:chOff x="82662" y="582623"/>
            <a:chExt cx="12109338" cy="2080195"/>
          </a:xfrm>
        </p:grpSpPr>
        <p:grpSp>
          <p:nvGrpSpPr>
            <p:cNvPr id="43" name="Group 42"/>
            <p:cNvGrpSpPr/>
            <p:nvPr/>
          </p:nvGrpSpPr>
          <p:grpSpPr>
            <a:xfrm>
              <a:off x="82662" y="846575"/>
              <a:ext cx="3619891" cy="1552280"/>
              <a:chOff x="2354973" y="1252164"/>
              <a:chExt cx="2438400" cy="2438400"/>
            </a:xfrm>
          </p:grpSpPr>
          <p:sp>
            <p:nvSpPr>
              <p:cNvPr id="50" name="Rectangle 49"/>
              <p:cNvSpPr/>
              <p:nvPr/>
            </p:nvSpPr>
            <p:spPr>
              <a:xfrm>
                <a:off x="2354973" y="1252164"/>
                <a:ext cx="2438400" cy="2438400"/>
              </a:xfrm>
              <a:prstGeom prst="rect">
                <a:avLst/>
              </a:prstGeom>
              <a:solidFill>
                <a:srgbClr val="FF6699"/>
              </a:solidFill>
              <a:ln>
                <a:noFill/>
              </a:ln>
              <a:effectLst/>
            </p:spPr>
            <p:style>
              <a:lnRef idx="1">
                <a:schemeClr val="accent1"/>
              </a:lnRef>
              <a:fillRef idx="3">
                <a:schemeClr val="accent1"/>
              </a:fillRef>
              <a:effectRef idx="2">
                <a:schemeClr val="accent1"/>
              </a:effectRef>
              <a:fontRef idx="minor">
                <a:schemeClr val="lt1"/>
              </a:fontRef>
            </p:style>
            <p:txBody>
              <a:bodyPr lIns="91443" tIns="45721" rIns="91443" bIns="45721" anchor="ctr"/>
              <a:lstStyle/>
              <a:p>
                <a:pPr algn="ctr" defTabSz="685767">
                  <a:defRPr/>
                </a:pPr>
                <a:endParaRPr lang="en-US" sz="1400" dirty="0"/>
              </a:p>
            </p:txBody>
          </p:sp>
          <p:sp>
            <p:nvSpPr>
              <p:cNvPr id="51" name="Title 20"/>
              <p:cNvSpPr txBox="1">
                <a:spLocks/>
              </p:cNvSpPr>
              <p:nvPr/>
            </p:nvSpPr>
            <p:spPr bwMode="auto">
              <a:xfrm>
                <a:off x="2575128" y="1716141"/>
                <a:ext cx="2017875" cy="1922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3" tIns="45721" rIns="91443" bIns="45721" anchor="ctr">
                <a:spAutoFit/>
              </a:bodyPr>
              <a:lstStyle>
                <a:lvl1pPr defTabSz="457200">
                  <a:defRPr sz="3600">
                    <a:solidFill>
                      <a:schemeClr val="tx1"/>
                    </a:solidFill>
                    <a:latin typeface="Lato Light" charset="0"/>
                    <a:ea typeface="MS PGothic" panose="020B0600070205080204" pitchFamily="34" charset="-128"/>
                  </a:defRPr>
                </a:lvl1pPr>
                <a:lvl2pPr marL="742950" indent="-285750" defTabSz="457200">
                  <a:defRPr sz="3600">
                    <a:solidFill>
                      <a:schemeClr val="tx1"/>
                    </a:solidFill>
                    <a:latin typeface="Lato Light" charset="0"/>
                    <a:ea typeface="MS PGothic" panose="020B0600070205080204" pitchFamily="34" charset="-128"/>
                  </a:defRPr>
                </a:lvl2pPr>
                <a:lvl3pPr marL="1143000" indent="-228600" defTabSz="457200">
                  <a:defRPr sz="3600">
                    <a:solidFill>
                      <a:schemeClr val="tx1"/>
                    </a:solidFill>
                    <a:latin typeface="Lato Light" charset="0"/>
                    <a:ea typeface="MS PGothic" panose="020B0600070205080204" pitchFamily="34" charset="-128"/>
                  </a:defRPr>
                </a:lvl3pPr>
                <a:lvl4pPr marL="1600200" indent="-228600" defTabSz="457200">
                  <a:defRPr sz="3600">
                    <a:solidFill>
                      <a:schemeClr val="tx1"/>
                    </a:solidFill>
                    <a:latin typeface="Lato Light" charset="0"/>
                    <a:ea typeface="MS PGothic" panose="020B0600070205080204" pitchFamily="34" charset="-128"/>
                  </a:defRPr>
                </a:lvl4pPr>
                <a:lvl5pPr marL="2057400" indent="-228600" defTabSz="457200">
                  <a:defRPr sz="3600">
                    <a:solidFill>
                      <a:schemeClr val="tx1"/>
                    </a:solidFill>
                    <a:latin typeface="Lato Light" charset="0"/>
                    <a:ea typeface="MS PGothic" panose="020B0600070205080204" pitchFamily="34" charset="-128"/>
                  </a:defRPr>
                </a:lvl5pPr>
                <a:lvl6pPr marL="2514600" indent="-228600" defTabSz="457200"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457200"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457200"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457200"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algn="ctr"/>
                <a:r>
                  <a:rPr lang="en-US" sz="1400" b="1" dirty="0">
                    <a:latin typeface="+mn-lt"/>
                  </a:rPr>
                  <a:t>Technical advice</a:t>
                </a:r>
              </a:p>
            </p:txBody>
          </p:sp>
        </p:grpSp>
        <p:grpSp>
          <p:nvGrpSpPr>
            <p:cNvPr id="44" name="Group 43"/>
            <p:cNvGrpSpPr/>
            <p:nvPr/>
          </p:nvGrpSpPr>
          <p:grpSpPr>
            <a:xfrm>
              <a:off x="3863077" y="582623"/>
              <a:ext cx="3619601" cy="2080195"/>
              <a:chOff x="7186791" y="830963"/>
              <a:chExt cx="2438400" cy="3267675"/>
            </a:xfrm>
          </p:grpSpPr>
          <p:sp>
            <p:nvSpPr>
              <p:cNvPr id="48" name="Rectangle 47"/>
              <p:cNvSpPr/>
              <p:nvPr/>
            </p:nvSpPr>
            <p:spPr>
              <a:xfrm>
                <a:off x="7186791" y="1241622"/>
                <a:ext cx="2438400" cy="2438400"/>
              </a:xfrm>
              <a:prstGeom prst="rect">
                <a:avLst/>
              </a:prstGeom>
              <a:solidFill>
                <a:srgbClr val="FF6600"/>
              </a:solidFill>
              <a:ln>
                <a:noFill/>
              </a:ln>
              <a:effectLst/>
            </p:spPr>
            <p:style>
              <a:lnRef idx="1">
                <a:schemeClr val="accent1"/>
              </a:lnRef>
              <a:fillRef idx="3">
                <a:schemeClr val="accent1"/>
              </a:fillRef>
              <a:effectRef idx="2">
                <a:schemeClr val="accent1"/>
              </a:effectRef>
              <a:fontRef idx="minor">
                <a:schemeClr val="lt1"/>
              </a:fontRef>
            </p:style>
            <p:txBody>
              <a:bodyPr lIns="91443" tIns="45721" rIns="91443" bIns="45721" anchor="ctr"/>
              <a:lstStyle/>
              <a:p>
                <a:pPr algn="ctr" defTabSz="685767">
                  <a:defRPr/>
                </a:pPr>
                <a:endParaRPr lang="en-US" sz="1400" dirty="0"/>
              </a:p>
            </p:txBody>
          </p:sp>
          <p:sp>
            <p:nvSpPr>
              <p:cNvPr id="49" name="Title 20"/>
              <p:cNvSpPr txBox="1">
                <a:spLocks/>
              </p:cNvSpPr>
              <p:nvPr/>
            </p:nvSpPr>
            <p:spPr bwMode="auto">
              <a:xfrm>
                <a:off x="7421526" y="830963"/>
                <a:ext cx="2013097" cy="326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3" tIns="45721" rIns="91443" bIns="45721" anchor="ctr">
                <a:spAutoFit/>
              </a:bodyPr>
              <a:lstStyle>
                <a:lvl1pPr defTabSz="457200">
                  <a:defRPr sz="3600">
                    <a:solidFill>
                      <a:schemeClr val="tx1"/>
                    </a:solidFill>
                    <a:latin typeface="Lato Light" charset="0"/>
                    <a:ea typeface="MS PGothic" panose="020B0600070205080204" pitchFamily="34" charset="-128"/>
                  </a:defRPr>
                </a:lvl1pPr>
                <a:lvl2pPr marL="742950" indent="-285750" defTabSz="457200">
                  <a:defRPr sz="3600">
                    <a:solidFill>
                      <a:schemeClr val="tx1"/>
                    </a:solidFill>
                    <a:latin typeface="Lato Light" charset="0"/>
                    <a:ea typeface="MS PGothic" panose="020B0600070205080204" pitchFamily="34" charset="-128"/>
                  </a:defRPr>
                </a:lvl2pPr>
                <a:lvl3pPr marL="1143000" indent="-228600" defTabSz="457200">
                  <a:defRPr sz="3600">
                    <a:solidFill>
                      <a:schemeClr val="tx1"/>
                    </a:solidFill>
                    <a:latin typeface="Lato Light" charset="0"/>
                    <a:ea typeface="MS PGothic" panose="020B0600070205080204" pitchFamily="34" charset="-128"/>
                  </a:defRPr>
                </a:lvl3pPr>
                <a:lvl4pPr marL="1600200" indent="-228600" defTabSz="457200">
                  <a:defRPr sz="3600">
                    <a:solidFill>
                      <a:schemeClr val="tx1"/>
                    </a:solidFill>
                    <a:latin typeface="Lato Light" charset="0"/>
                    <a:ea typeface="MS PGothic" panose="020B0600070205080204" pitchFamily="34" charset="-128"/>
                  </a:defRPr>
                </a:lvl4pPr>
                <a:lvl5pPr marL="2057400" indent="-228600" defTabSz="457200">
                  <a:defRPr sz="3600">
                    <a:solidFill>
                      <a:schemeClr val="tx1"/>
                    </a:solidFill>
                    <a:latin typeface="Lato Light" charset="0"/>
                    <a:ea typeface="MS PGothic" panose="020B0600070205080204" pitchFamily="34" charset="-128"/>
                  </a:defRPr>
                </a:lvl5pPr>
                <a:lvl6pPr marL="2514600" indent="-228600" defTabSz="457200"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457200"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457200"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457200"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algn="ctr"/>
                <a:r>
                  <a:rPr lang="en-US" sz="1400" b="1" dirty="0">
                    <a:latin typeface="+mn-lt"/>
                  </a:rPr>
                  <a:t>Consensus driven guidance</a:t>
                </a:r>
                <a:endParaRPr lang="en-US" altLang="en-US" sz="1400" dirty="0">
                  <a:solidFill>
                    <a:schemeClr val="bg1"/>
                  </a:solidFill>
                  <a:latin typeface="+mn-lt"/>
                  <a:cs typeface="Calibri Light" panose="020F0302020204030204" pitchFamily="34" charset="0"/>
                </a:endParaRPr>
              </a:p>
            </p:txBody>
          </p:sp>
        </p:grpSp>
        <p:grpSp>
          <p:nvGrpSpPr>
            <p:cNvPr id="45" name="Group 44"/>
            <p:cNvGrpSpPr/>
            <p:nvPr/>
          </p:nvGrpSpPr>
          <p:grpSpPr>
            <a:xfrm>
              <a:off x="7643202" y="886120"/>
              <a:ext cx="4548798" cy="1561168"/>
              <a:chOff x="4794169" y="3705413"/>
              <a:chExt cx="2438400" cy="2447288"/>
            </a:xfrm>
          </p:grpSpPr>
          <p:sp>
            <p:nvSpPr>
              <p:cNvPr id="46" name="Rectangle 45"/>
              <p:cNvSpPr/>
              <p:nvPr/>
            </p:nvSpPr>
            <p:spPr>
              <a:xfrm>
                <a:off x="4794169" y="3705413"/>
                <a:ext cx="2438400" cy="2447288"/>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91443" tIns="45721" rIns="91443" bIns="45721" anchor="ctr"/>
              <a:lstStyle/>
              <a:p>
                <a:pPr algn="ctr" defTabSz="685767">
                  <a:defRPr/>
                </a:pPr>
                <a:endParaRPr lang="en-US" sz="1400" dirty="0"/>
              </a:p>
            </p:txBody>
          </p:sp>
          <p:sp>
            <p:nvSpPr>
              <p:cNvPr id="47" name="Title 20"/>
              <p:cNvSpPr txBox="1">
                <a:spLocks/>
              </p:cNvSpPr>
              <p:nvPr/>
            </p:nvSpPr>
            <p:spPr bwMode="auto">
              <a:xfrm>
                <a:off x="5014286" y="3947741"/>
                <a:ext cx="2019660" cy="1918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3" tIns="45721" rIns="91443" bIns="45721" anchor="ctr">
                <a:spAutoFit/>
              </a:bodyPr>
              <a:lstStyle>
                <a:lvl1pPr defTabSz="457200">
                  <a:defRPr sz="3600">
                    <a:solidFill>
                      <a:schemeClr val="tx1"/>
                    </a:solidFill>
                    <a:latin typeface="Lato Light" charset="0"/>
                    <a:ea typeface="MS PGothic" panose="020B0600070205080204" pitchFamily="34" charset="-128"/>
                  </a:defRPr>
                </a:lvl1pPr>
                <a:lvl2pPr marL="742950" indent="-285750" defTabSz="457200">
                  <a:defRPr sz="3600">
                    <a:solidFill>
                      <a:schemeClr val="tx1"/>
                    </a:solidFill>
                    <a:latin typeface="Lato Light" charset="0"/>
                    <a:ea typeface="MS PGothic" panose="020B0600070205080204" pitchFamily="34" charset="-128"/>
                  </a:defRPr>
                </a:lvl2pPr>
                <a:lvl3pPr marL="1143000" indent="-228600" defTabSz="457200">
                  <a:defRPr sz="3600">
                    <a:solidFill>
                      <a:schemeClr val="tx1"/>
                    </a:solidFill>
                    <a:latin typeface="Lato Light" charset="0"/>
                    <a:ea typeface="MS PGothic" panose="020B0600070205080204" pitchFamily="34" charset="-128"/>
                  </a:defRPr>
                </a:lvl3pPr>
                <a:lvl4pPr marL="1600200" indent="-228600" defTabSz="457200">
                  <a:defRPr sz="3600">
                    <a:solidFill>
                      <a:schemeClr val="tx1"/>
                    </a:solidFill>
                    <a:latin typeface="Lato Light" charset="0"/>
                    <a:ea typeface="MS PGothic" panose="020B0600070205080204" pitchFamily="34" charset="-128"/>
                  </a:defRPr>
                </a:lvl4pPr>
                <a:lvl5pPr marL="2057400" indent="-228600" defTabSz="457200">
                  <a:defRPr sz="3600">
                    <a:solidFill>
                      <a:schemeClr val="tx1"/>
                    </a:solidFill>
                    <a:latin typeface="Lato Light" charset="0"/>
                    <a:ea typeface="MS PGothic" panose="020B0600070205080204" pitchFamily="34" charset="-128"/>
                  </a:defRPr>
                </a:lvl5pPr>
                <a:lvl6pPr marL="2514600" indent="-228600" defTabSz="457200"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457200"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457200"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457200"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algn="ctr"/>
                <a:r>
                  <a:rPr lang="en-US" sz="1400" b="1" dirty="0">
                    <a:latin typeface="+mn-lt"/>
                  </a:rPr>
                  <a:t>Specialized technical expertise</a:t>
                </a:r>
                <a:endParaRPr lang="en-US" sz="1400" dirty="0">
                  <a:latin typeface="+mn-lt"/>
                </a:endParaRPr>
              </a:p>
            </p:txBody>
          </p:sp>
        </p:grpSp>
      </p:grpSp>
      <p:sp>
        <p:nvSpPr>
          <p:cNvPr id="2" name="Arrow: Down 1"/>
          <p:cNvSpPr/>
          <p:nvPr/>
        </p:nvSpPr>
        <p:spPr>
          <a:xfrm>
            <a:off x="5725938" y="4167252"/>
            <a:ext cx="960014" cy="28403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p:cNvSpPr txBox="1"/>
          <p:nvPr/>
        </p:nvSpPr>
        <p:spPr>
          <a:xfrm>
            <a:off x="5631764" y="3907462"/>
            <a:ext cx="1238430" cy="307777"/>
          </a:xfrm>
          <a:prstGeom prst="rect">
            <a:avLst/>
          </a:prstGeom>
          <a:noFill/>
        </p:spPr>
        <p:txBody>
          <a:bodyPr wrap="square" rtlCol="0">
            <a:spAutoFit/>
          </a:bodyPr>
          <a:lstStyle/>
          <a:p>
            <a:r>
              <a:rPr lang="en-US" sz="1400" b="1" dirty="0">
                <a:solidFill>
                  <a:srgbClr val="FF0000"/>
                </a:solidFill>
              </a:rPr>
              <a:t>Unresolved </a:t>
            </a:r>
          </a:p>
        </p:txBody>
      </p:sp>
      <p:cxnSp>
        <p:nvCxnSpPr>
          <p:cNvPr id="7" name="Straight Arrow Connector 6"/>
          <p:cNvCxnSpPr/>
          <p:nvPr/>
        </p:nvCxnSpPr>
        <p:spPr>
          <a:xfrm flipH="1">
            <a:off x="4662982" y="4692346"/>
            <a:ext cx="1009384" cy="66768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5880026" y="4431727"/>
            <a:ext cx="805926" cy="338554"/>
          </a:xfrm>
          <a:prstGeom prst="rect">
            <a:avLst/>
          </a:prstGeom>
          <a:noFill/>
        </p:spPr>
        <p:txBody>
          <a:bodyPr wrap="square" rtlCol="0">
            <a:spAutoFit/>
          </a:bodyPr>
          <a:lstStyle/>
          <a:p>
            <a:r>
              <a:rPr lang="en-US" sz="1600" b="1" dirty="0">
                <a:solidFill>
                  <a:schemeClr val="accent6">
                    <a:lumMod val="75000"/>
                  </a:schemeClr>
                </a:solidFill>
              </a:rPr>
              <a:t>Refer </a:t>
            </a:r>
          </a:p>
        </p:txBody>
      </p:sp>
      <p:sp>
        <p:nvSpPr>
          <p:cNvPr id="13" name="TextBox 12"/>
          <p:cNvSpPr txBox="1"/>
          <p:nvPr/>
        </p:nvSpPr>
        <p:spPr>
          <a:xfrm>
            <a:off x="4238437" y="5310740"/>
            <a:ext cx="1207323" cy="369332"/>
          </a:xfrm>
          <a:prstGeom prst="rect">
            <a:avLst/>
          </a:prstGeom>
          <a:noFill/>
        </p:spPr>
        <p:txBody>
          <a:bodyPr wrap="square" rtlCol="0">
            <a:spAutoFit/>
          </a:bodyPr>
          <a:lstStyle/>
          <a:p>
            <a:r>
              <a:rPr lang="en-US" b="1" dirty="0"/>
              <a:t>WHO</a:t>
            </a:r>
          </a:p>
        </p:txBody>
      </p:sp>
      <p:cxnSp>
        <p:nvCxnSpPr>
          <p:cNvPr id="55" name="Straight Arrow Connector 54"/>
          <p:cNvCxnSpPr/>
          <p:nvPr/>
        </p:nvCxnSpPr>
        <p:spPr>
          <a:xfrm>
            <a:off x="6547685" y="4594574"/>
            <a:ext cx="716824" cy="35141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56" name="Group 55"/>
          <p:cNvGrpSpPr/>
          <p:nvPr/>
        </p:nvGrpSpPr>
        <p:grpSpPr>
          <a:xfrm>
            <a:off x="6964368" y="3790913"/>
            <a:ext cx="4943152" cy="3067087"/>
            <a:chOff x="5879697" y="2828905"/>
            <a:chExt cx="5093103" cy="3052289"/>
          </a:xfrm>
        </p:grpSpPr>
        <p:sp>
          <p:nvSpPr>
            <p:cNvPr id="57" name="Oval 56"/>
            <p:cNvSpPr/>
            <p:nvPr/>
          </p:nvSpPr>
          <p:spPr>
            <a:xfrm>
              <a:off x="8116529" y="3049244"/>
              <a:ext cx="855406" cy="80839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t>CMAM </a:t>
              </a:r>
            </a:p>
          </p:txBody>
        </p:sp>
        <p:sp>
          <p:nvSpPr>
            <p:cNvPr id="58" name="Oval 57"/>
            <p:cNvSpPr/>
            <p:nvPr/>
          </p:nvSpPr>
          <p:spPr>
            <a:xfrm>
              <a:off x="8971935" y="3308769"/>
              <a:ext cx="855406" cy="80839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Cash </a:t>
              </a:r>
            </a:p>
          </p:txBody>
        </p:sp>
        <p:sp>
          <p:nvSpPr>
            <p:cNvPr id="59" name="Oval 58"/>
            <p:cNvSpPr/>
            <p:nvPr/>
          </p:nvSpPr>
          <p:spPr>
            <a:xfrm>
              <a:off x="7000567" y="3094076"/>
              <a:ext cx="855406" cy="80839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t>IYCF </a:t>
              </a:r>
            </a:p>
          </p:txBody>
        </p:sp>
        <p:sp>
          <p:nvSpPr>
            <p:cNvPr id="60" name="Oval 59"/>
            <p:cNvSpPr/>
            <p:nvPr/>
          </p:nvSpPr>
          <p:spPr>
            <a:xfrm>
              <a:off x="9217746" y="4216106"/>
              <a:ext cx="855406" cy="80839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err="1"/>
                <a:t>NiS</a:t>
              </a:r>
              <a:endParaRPr lang="en-US" sz="1200" dirty="0"/>
            </a:p>
          </p:txBody>
        </p:sp>
        <p:sp>
          <p:nvSpPr>
            <p:cNvPr id="61" name="Rectangle 60"/>
            <p:cNvSpPr/>
            <p:nvPr/>
          </p:nvSpPr>
          <p:spPr>
            <a:xfrm>
              <a:off x="8520513" y="4306112"/>
              <a:ext cx="603555" cy="322964"/>
            </a:xfrm>
            <a:prstGeom prst="rect">
              <a:avLst/>
            </a:prstGeom>
            <a:solidFill>
              <a:schemeClr val="accent6">
                <a:lumMod val="75000"/>
              </a:schemeClr>
            </a:solidFill>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200" dirty="0"/>
                <a:t>TE</a:t>
              </a:r>
            </a:p>
          </p:txBody>
        </p:sp>
        <p:sp>
          <p:nvSpPr>
            <p:cNvPr id="62" name="Rectangle 61"/>
            <p:cNvSpPr/>
            <p:nvPr/>
          </p:nvSpPr>
          <p:spPr>
            <a:xfrm>
              <a:off x="7973798" y="4333048"/>
              <a:ext cx="561940" cy="287254"/>
            </a:xfrm>
            <a:prstGeom prst="rect">
              <a:avLst/>
            </a:prstGeom>
            <a:solidFill>
              <a:schemeClr val="accent2"/>
            </a:solidFill>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200" dirty="0"/>
                <a:t>I.G</a:t>
              </a:r>
            </a:p>
          </p:txBody>
        </p:sp>
        <p:sp>
          <p:nvSpPr>
            <p:cNvPr id="63" name="Rectangle 62"/>
            <p:cNvSpPr/>
            <p:nvPr/>
          </p:nvSpPr>
          <p:spPr>
            <a:xfrm>
              <a:off x="7344944" y="4317209"/>
              <a:ext cx="609592" cy="303093"/>
            </a:xfrm>
            <a:prstGeom prst="rect">
              <a:avLst/>
            </a:prstGeom>
            <a:solidFill>
              <a:srgbClr val="FF6699"/>
            </a:solidFill>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200" dirty="0"/>
                <a:t>TA</a:t>
              </a:r>
            </a:p>
          </p:txBody>
        </p:sp>
        <p:sp>
          <p:nvSpPr>
            <p:cNvPr id="64" name="Oval 63"/>
            <p:cNvSpPr/>
            <p:nvPr/>
          </p:nvSpPr>
          <p:spPr>
            <a:xfrm>
              <a:off x="8617982" y="5072801"/>
              <a:ext cx="855406" cy="80839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XXX</a:t>
              </a:r>
            </a:p>
          </p:txBody>
        </p:sp>
        <p:sp>
          <p:nvSpPr>
            <p:cNvPr id="65" name="Oval 64"/>
            <p:cNvSpPr/>
            <p:nvPr/>
          </p:nvSpPr>
          <p:spPr>
            <a:xfrm>
              <a:off x="7570839" y="5067885"/>
              <a:ext cx="855406" cy="80839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XX</a:t>
              </a:r>
            </a:p>
          </p:txBody>
        </p:sp>
        <p:sp>
          <p:nvSpPr>
            <p:cNvPr id="66" name="Oval 65"/>
            <p:cNvSpPr/>
            <p:nvPr/>
          </p:nvSpPr>
          <p:spPr>
            <a:xfrm>
              <a:off x="6622024" y="4825706"/>
              <a:ext cx="825907" cy="80839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err="1"/>
                <a:t>Nut.S</a:t>
              </a:r>
              <a:endParaRPr lang="en-US" sz="1200" dirty="0"/>
            </a:p>
          </p:txBody>
        </p:sp>
        <p:sp>
          <p:nvSpPr>
            <p:cNvPr id="67" name="Oval 66"/>
            <p:cNvSpPr/>
            <p:nvPr/>
          </p:nvSpPr>
          <p:spPr>
            <a:xfrm>
              <a:off x="6420464" y="3902469"/>
              <a:ext cx="855406" cy="80839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MN</a:t>
              </a:r>
            </a:p>
          </p:txBody>
        </p:sp>
        <p:sp>
          <p:nvSpPr>
            <p:cNvPr id="68" name="TextBox 67"/>
            <p:cNvSpPr txBox="1"/>
            <p:nvPr/>
          </p:nvSpPr>
          <p:spPr>
            <a:xfrm>
              <a:off x="6761606" y="2828905"/>
              <a:ext cx="900535" cy="415498"/>
            </a:xfrm>
            <a:prstGeom prst="rect">
              <a:avLst/>
            </a:prstGeom>
            <a:noFill/>
          </p:spPr>
          <p:txBody>
            <a:bodyPr wrap="square" rtlCol="0">
              <a:spAutoFit/>
            </a:bodyPr>
            <a:lstStyle/>
            <a:p>
              <a:r>
                <a:rPr lang="en-US" sz="1050" dirty="0"/>
                <a:t>IFE Core  group</a:t>
              </a:r>
            </a:p>
          </p:txBody>
        </p:sp>
        <p:sp>
          <p:nvSpPr>
            <p:cNvPr id="69" name="TextBox 68"/>
            <p:cNvSpPr txBox="1"/>
            <p:nvPr/>
          </p:nvSpPr>
          <p:spPr>
            <a:xfrm>
              <a:off x="5879697" y="4263492"/>
              <a:ext cx="550599" cy="253916"/>
            </a:xfrm>
            <a:prstGeom prst="rect">
              <a:avLst/>
            </a:prstGeom>
            <a:noFill/>
          </p:spPr>
          <p:txBody>
            <a:bodyPr wrap="square" rtlCol="0">
              <a:spAutoFit/>
            </a:bodyPr>
            <a:lstStyle/>
            <a:p>
              <a:r>
                <a:rPr lang="en-US" sz="1050" dirty="0"/>
                <a:t>MF</a:t>
              </a:r>
            </a:p>
          </p:txBody>
        </p:sp>
        <p:sp>
          <p:nvSpPr>
            <p:cNvPr id="70" name="TextBox 69"/>
            <p:cNvSpPr txBox="1"/>
            <p:nvPr/>
          </p:nvSpPr>
          <p:spPr>
            <a:xfrm>
              <a:off x="9785634" y="3498272"/>
              <a:ext cx="882366" cy="253916"/>
            </a:xfrm>
            <a:prstGeom prst="rect">
              <a:avLst/>
            </a:prstGeom>
            <a:noFill/>
          </p:spPr>
          <p:txBody>
            <a:bodyPr wrap="square" rtlCol="0">
              <a:spAutoFit/>
            </a:bodyPr>
            <a:lstStyle/>
            <a:p>
              <a:r>
                <a:rPr lang="en-US" sz="1050" dirty="0" err="1"/>
                <a:t>CaLP</a:t>
              </a:r>
              <a:r>
                <a:rPr lang="en-US" sz="1050" dirty="0"/>
                <a:t> </a:t>
              </a:r>
            </a:p>
          </p:txBody>
        </p:sp>
        <p:sp>
          <p:nvSpPr>
            <p:cNvPr id="71" name="TextBox 70"/>
            <p:cNvSpPr txBox="1"/>
            <p:nvPr/>
          </p:nvSpPr>
          <p:spPr>
            <a:xfrm>
              <a:off x="8487917" y="2854790"/>
              <a:ext cx="882366" cy="253916"/>
            </a:xfrm>
            <a:prstGeom prst="rect">
              <a:avLst/>
            </a:prstGeom>
            <a:noFill/>
          </p:spPr>
          <p:txBody>
            <a:bodyPr wrap="square" rtlCol="0">
              <a:spAutoFit/>
            </a:bodyPr>
            <a:lstStyle/>
            <a:p>
              <a:r>
                <a:rPr lang="en-US" sz="1050" dirty="0"/>
                <a:t>CORTSAM </a:t>
              </a:r>
            </a:p>
          </p:txBody>
        </p:sp>
        <p:sp>
          <p:nvSpPr>
            <p:cNvPr id="72" name="TextBox 71"/>
            <p:cNvSpPr txBox="1"/>
            <p:nvPr/>
          </p:nvSpPr>
          <p:spPr>
            <a:xfrm>
              <a:off x="6248402" y="5345123"/>
              <a:ext cx="550599" cy="253916"/>
            </a:xfrm>
            <a:prstGeom prst="rect">
              <a:avLst/>
            </a:prstGeom>
            <a:noFill/>
          </p:spPr>
          <p:txBody>
            <a:bodyPr wrap="square" rtlCol="0">
              <a:spAutoFit/>
            </a:bodyPr>
            <a:lstStyle/>
            <a:p>
              <a:r>
                <a:rPr lang="en-US" sz="1050" dirty="0"/>
                <a:t>INWG </a:t>
              </a:r>
            </a:p>
          </p:txBody>
        </p:sp>
        <p:sp>
          <p:nvSpPr>
            <p:cNvPr id="73" name="TextBox 72"/>
            <p:cNvSpPr txBox="1"/>
            <p:nvPr/>
          </p:nvSpPr>
          <p:spPr>
            <a:xfrm>
              <a:off x="10024047" y="4455815"/>
              <a:ext cx="948753" cy="253916"/>
            </a:xfrm>
            <a:prstGeom prst="rect">
              <a:avLst/>
            </a:prstGeom>
            <a:noFill/>
          </p:spPr>
          <p:txBody>
            <a:bodyPr wrap="square" rtlCol="0">
              <a:spAutoFit/>
            </a:bodyPr>
            <a:lstStyle/>
            <a:p>
              <a:r>
                <a:rPr lang="en-US" sz="1050" dirty="0"/>
                <a:t>SMART </a:t>
              </a:r>
            </a:p>
          </p:txBody>
        </p:sp>
      </p:grpSp>
      <p:sp>
        <p:nvSpPr>
          <p:cNvPr id="78" name="TextBox 77"/>
          <p:cNvSpPr txBox="1"/>
          <p:nvPr/>
        </p:nvSpPr>
        <p:spPr>
          <a:xfrm>
            <a:off x="2352536" y="5232256"/>
            <a:ext cx="1577365" cy="649188"/>
          </a:xfrm>
          <a:prstGeom prst="ellipse">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1200" dirty="0"/>
              <a:t>WHO Interim Guidance </a:t>
            </a:r>
          </a:p>
        </p:txBody>
      </p:sp>
      <p:sp>
        <p:nvSpPr>
          <p:cNvPr id="79" name="TextBox 78"/>
          <p:cNvSpPr txBox="1"/>
          <p:nvPr/>
        </p:nvSpPr>
        <p:spPr>
          <a:xfrm>
            <a:off x="4343915" y="6039036"/>
            <a:ext cx="1577365" cy="389513"/>
          </a:xfrm>
          <a:prstGeom prst="ellipse">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1200" dirty="0"/>
              <a:t>NUGAG </a:t>
            </a:r>
          </a:p>
        </p:txBody>
      </p:sp>
      <p:cxnSp>
        <p:nvCxnSpPr>
          <p:cNvPr id="81" name="Straight Arrow Connector 80"/>
          <p:cNvCxnSpPr>
            <a:stCxn id="13" idx="1"/>
            <a:endCxn id="78" idx="6"/>
          </p:cNvCxnSpPr>
          <p:nvPr/>
        </p:nvCxnSpPr>
        <p:spPr>
          <a:xfrm flipH="1">
            <a:off x="3929901" y="5495406"/>
            <a:ext cx="308536" cy="6144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3" name="Straight Arrow Connector 82"/>
          <p:cNvCxnSpPr/>
          <p:nvPr/>
        </p:nvCxnSpPr>
        <p:spPr>
          <a:xfrm>
            <a:off x="4698781" y="5627986"/>
            <a:ext cx="266347" cy="35298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rot="16200000">
            <a:off x="-1940278" y="2653083"/>
            <a:ext cx="4600074" cy="1200329"/>
          </a:xfrm>
          <a:prstGeom prst="rect">
            <a:avLst/>
          </a:prstGeom>
          <a:noFill/>
        </p:spPr>
        <p:txBody>
          <a:bodyPr wrap="square" rtlCol="0">
            <a:spAutoFit/>
          </a:bodyPr>
          <a:lstStyle/>
          <a:p>
            <a:r>
              <a:rPr lang="en-US" sz="7200" dirty="0">
                <a:solidFill>
                  <a:schemeClr val="bg1">
                    <a:lumMod val="50000"/>
                  </a:schemeClr>
                </a:solidFill>
              </a:rPr>
              <a:t>Illustration </a:t>
            </a:r>
          </a:p>
        </p:txBody>
      </p:sp>
    </p:spTree>
    <p:extLst>
      <p:ext uri="{BB962C8B-B14F-4D97-AF65-F5344CB8AC3E}">
        <p14:creationId xmlns:p14="http://schemas.microsoft.com/office/powerpoint/2010/main" val="758478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8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79"/>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81"/>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7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55"/>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0" grpId="0"/>
      <p:bldP spid="39" grpId="0" animBg="1"/>
      <p:bldP spid="2" grpId="0" animBg="1"/>
      <p:bldP spid="3" grpId="0"/>
      <p:bldP spid="10" grpId="0"/>
      <p:bldP spid="13" grpId="0"/>
      <p:bldP spid="78" grpId="0" animBg="1"/>
      <p:bldP spid="7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3920" y="3195586"/>
            <a:ext cx="10515600" cy="1272274"/>
          </a:xfrm>
        </p:spPr>
        <p:txBody>
          <a:bodyPr>
            <a:normAutofit fontScale="90000"/>
          </a:bodyPr>
          <a:lstStyle/>
          <a:p>
            <a:r>
              <a:rPr lang="en-US" sz="4400" b="1" dirty="0">
                <a:solidFill>
                  <a:srgbClr val="FF0000"/>
                </a:solidFill>
                <a:latin typeface="+mn-lt"/>
              </a:rPr>
              <a:t>What next? </a:t>
            </a:r>
            <a:br>
              <a:rPr lang="en-US" sz="4400" b="1" dirty="0">
                <a:solidFill>
                  <a:srgbClr val="FF0000"/>
                </a:solidFill>
                <a:latin typeface="+mn-lt"/>
              </a:rPr>
            </a:br>
            <a:br>
              <a:rPr lang="en-US" sz="4400" b="1" dirty="0">
                <a:solidFill>
                  <a:srgbClr val="FF0000"/>
                </a:solidFill>
                <a:latin typeface="+mn-lt"/>
              </a:rPr>
            </a:br>
            <a:endParaRPr lang="en-US" sz="4400" b="1" dirty="0">
              <a:solidFill>
                <a:srgbClr val="FF0000"/>
              </a:solidFill>
              <a:latin typeface="+mn-lt"/>
            </a:endParaRPr>
          </a:p>
        </p:txBody>
      </p:sp>
      <p:sp>
        <p:nvSpPr>
          <p:cNvPr id="3" name="Rectangle 2"/>
          <p:cNvSpPr/>
          <p:nvPr/>
        </p:nvSpPr>
        <p:spPr>
          <a:xfrm>
            <a:off x="0" y="2060292"/>
            <a:ext cx="12192000" cy="2176041"/>
          </a:xfrm>
          <a:prstGeom prst="rect">
            <a:avLst/>
          </a:prstGeom>
          <a:solidFill>
            <a:srgbClr val="63A5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a:solidFill>
                  <a:schemeClr val="bg1"/>
                </a:solidFill>
              </a:rPr>
              <a:t>What next? </a:t>
            </a:r>
            <a:endParaRPr lang="en-GB" sz="4800" dirty="0">
              <a:solidFill>
                <a:schemeClr val="bg1"/>
              </a:solidFill>
            </a:endParaRPr>
          </a:p>
        </p:txBody>
      </p:sp>
    </p:spTree>
    <p:extLst>
      <p:ext uri="{BB962C8B-B14F-4D97-AF65-F5344CB8AC3E}">
        <p14:creationId xmlns:p14="http://schemas.microsoft.com/office/powerpoint/2010/main" val="42923624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8113853" y="1180748"/>
            <a:ext cx="2832333" cy="2789368"/>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defRPr/>
            </a:pPr>
            <a:endParaRPr lang="en-US" sz="2800" b="1" dirty="0">
              <a:solidFill>
                <a:srgbClr val="0070C0"/>
              </a:solidFill>
              <a:latin typeface="Calibri" panose="020F0502020204030204" pitchFamily="34" charset="0"/>
              <a:ea typeface="MS PGothic" panose="020B0600070205080204" pitchFamily="34" charset="-128"/>
              <a:cs typeface="+mn-cs"/>
            </a:endParaRPr>
          </a:p>
        </p:txBody>
      </p:sp>
      <p:sp>
        <p:nvSpPr>
          <p:cNvPr id="2" name="TextBox 1"/>
          <p:cNvSpPr txBox="1"/>
          <p:nvPr/>
        </p:nvSpPr>
        <p:spPr>
          <a:xfrm>
            <a:off x="752356" y="1076446"/>
            <a:ext cx="6146156" cy="4524315"/>
          </a:xfrm>
          <a:prstGeom prst="rect">
            <a:avLst/>
          </a:prstGeom>
          <a:noFill/>
        </p:spPr>
        <p:txBody>
          <a:bodyPr wrap="square" rtlCol="0">
            <a:spAutoFit/>
          </a:bodyPr>
          <a:lstStyle/>
          <a:p>
            <a:pPr marL="742950" indent="-742950">
              <a:buFont typeface="+mj-lt"/>
              <a:buAutoNum type="arabicPeriod"/>
            </a:pPr>
            <a:r>
              <a:rPr lang="en-US" sz="3200" dirty="0"/>
              <a:t>Colleen Emary – World Vision </a:t>
            </a:r>
          </a:p>
          <a:p>
            <a:pPr marL="742950" indent="-742950">
              <a:buFont typeface="+mj-lt"/>
              <a:buAutoNum type="arabicPeriod"/>
            </a:pPr>
            <a:r>
              <a:rPr lang="en-US" sz="3200" dirty="0"/>
              <a:t>Juliane Gross – World Vision </a:t>
            </a:r>
          </a:p>
          <a:p>
            <a:pPr marL="742950" indent="-742950">
              <a:buFont typeface="+mj-lt"/>
              <a:buAutoNum type="arabicPeriod"/>
            </a:pPr>
            <a:r>
              <a:rPr lang="en-US" sz="3200" dirty="0"/>
              <a:t>Tanya Khara – ENN </a:t>
            </a:r>
          </a:p>
          <a:p>
            <a:pPr marL="742950" indent="-742950">
              <a:buFont typeface="+mj-lt"/>
              <a:buAutoNum type="arabicPeriod"/>
            </a:pPr>
            <a:r>
              <a:rPr lang="en-US" sz="3200" dirty="0"/>
              <a:t>Andi Kendle – Tech RRT</a:t>
            </a:r>
          </a:p>
          <a:p>
            <a:pPr marL="742950" indent="-742950">
              <a:buFont typeface="+mj-lt"/>
              <a:buAutoNum type="arabicPeriod"/>
            </a:pPr>
            <a:r>
              <a:rPr lang="en-US" sz="3200" dirty="0"/>
              <a:t>Anna Ziolkovska – GNC-CT  </a:t>
            </a:r>
          </a:p>
          <a:p>
            <a:pPr marL="742950" indent="-742950">
              <a:buFont typeface="+mj-lt"/>
              <a:buAutoNum type="arabicPeriod"/>
            </a:pPr>
            <a:r>
              <a:rPr lang="en-US" sz="3200" dirty="0"/>
              <a:t>Josephine Ippe – GNC-CT </a:t>
            </a:r>
          </a:p>
          <a:p>
            <a:pPr marL="742950" indent="-742950">
              <a:buFont typeface="+mj-lt"/>
              <a:buAutoNum type="arabicPeriod"/>
            </a:pPr>
            <a:r>
              <a:rPr lang="en-US" sz="3200" dirty="0"/>
              <a:t>Ruth Situma – UNICEF </a:t>
            </a:r>
          </a:p>
          <a:p>
            <a:pPr marL="742950" indent="-742950">
              <a:buFont typeface="+mj-lt"/>
              <a:buAutoNum type="arabicPeriod"/>
            </a:pPr>
            <a:r>
              <a:rPr lang="pt-BR" sz="3200" dirty="0"/>
              <a:t>Yara Sfeir – GNC- Help Desk</a:t>
            </a:r>
            <a:endParaRPr lang="en-US" sz="3200" dirty="0"/>
          </a:p>
          <a:p>
            <a:pPr marL="742950" indent="-742950">
              <a:buFont typeface="+mj-lt"/>
              <a:buAutoNum type="arabicPeriod"/>
            </a:pPr>
            <a:endParaRPr lang="en-US" sz="3200" dirty="0"/>
          </a:p>
        </p:txBody>
      </p:sp>
      <p:sp>
        <p:nvSpPr>
          <p:cNvPr id="7" name="Rectangle 6"/>
          <p:cNvSpPr/>
          <p:nvPr/>
        </p:nvSpPr>
        <p:spPr>
          <a:xfrm>
            <a:off x="0" y="0"/>
            <a:ext cx="12192000" cy="821804"/>
          </a:xfrm>
          <a:prstGeom prst="rect">
            <a:avLst/>
          </a:prstGeom>
          <a:solidFill>
            <a:srgbClr val="63A5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defRPr/>
            </a:pPr>
            <a:br>
              <a:rPr lang="en-US" sz="2800" b="1" dirty="0">
                <a:solidFill>
                  <a:schemeClr val="bg1"/>
                </a:solidFill>
                <a:latin typeface="Calibri" panose="020F0502020204030204" pitchFamily="34" charset="0"/>
                <a:ea typeface="MS PGothic" panose="020B0600070205080204" pitchFamily="34" charset="-128"/>
              </a:rPr>
            </a:br>
            <a:r>
              <a:rPr lang="en-US" sz="2800" b="1" dirty="0">
                <a:solidFill>
                  <a:schemeClr val="bg1"/>
                </a:solidFill>
                <a:latin typeface="Calibri" panose="020F0502020204030204" pitchFamily="34" charset="0"/>
                <a:ea typeface="MS PGothic" panose="020B0600070205080204" pitchFamily="34" charset="-128"/>
              </a:rPr>
              <a:t>Mobilization Phase - Finalize Work plan and implementation arrangements</a:t>
            </a:r>
            <a:br>
              <a:rPr lang="en-US" sz="2800" b="1" dirty="0">
                <a:solidFill>
                  <a:schemeClr val="bg1"/>
                </a:solidFill>
                <a:latin typeface="Calibri" panose="020F0502020204030204" pitchFamily="34" charset="0"/>
                <a:ea typeface="MS PGothic" panose="020B0600070205080204" pitchFamily="34" charset="-128"/>
              </a:rPr>
            </a:br>
            <a:endParaRPr lang="en-US" sz="2800" b="1" dirty="0">
              <a:solidFill>
                <a:schemeClr val="bg1"/>
              </a:solidFill>
              <a:latin typeface="Calibri" panose="020F0502020204030204" pitchFamily="34" charset="0"/>
              <a:ea typeface="MS PGothic" panose="020B0600070205080204" pitchFamily="34" charset="-128"/>
            </a:endParaRPr>
          </a:p>
        </p:txBody>
      </p:sp>
    </p:spTree>
    <p:extLst>
      <p:ext uri="{BB962C8B-B14F-4D97-AF65-F5344CB8AC3E}">
        <p14:creationId xmlns:p14="http://schemas.microsoft.com/office/powerpoint/2010/main" val="5096641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060292"/>
            <a:ext cx="12192000" cy="2176041"/>
          </a:xfrm>
          <a:prstGeom prst="rect">
            <a:avLst/>
          </a:prstGeom>
          <a:solidFill>
            <a:srgbClr val="63A5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a:solidFill>
                  <a:schemeClr val="bg1"/>
                </a:solidFill>
              </a:rPr>
              <a:t>GROUP WORK </a:t>
            </a:r>
            <a:endParaRPr lang="en-GB" sz="4800" dirty="0">
              <a:solidFill>
                <a:schemeClr val="bg1"/>
              </a:solidFill>
            </a:endParaRPr>
          </a:p>
        </p:txBody>
      </p:sp>
    </p:spTree>
    <p:extLst>
      <p:ext uri="{BB962C8B-B14F-4D97-AF65-F5344CB8AC3E}">
        <p14:creationId xmlns:p14="http://schemas.microsoft.com/office/powerpoint/2010/main" val="22224406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03475" y="1698304"/>
            <a:ext cx="10852230" cy="4351338"/>
          </a:xfrm>
        </p:spPr>
        <p:txBody>
          <a:bodyPr>
            <a:normAutofit/>
          </a:bodyPr>
          <a:lstStyle/>
          <a:p>
            <a:pPr>
              <a:buFont typeface="Wingdings" panose="05000000000000000000" pitchFamily="2" charset="2"/>
              <a:buChar char="q"/>
            </a:pPr>
            <a:r>
              <a:rPr lang="en-US" sz="4000" b="1" dirty="0">
                <a:solidFill>
                  <a:schemeClr val="tx1">
                    <a:lumMod val="95000"/>
                    <a:lumOff val="5000"/>
                  </a:schemeClr>
                </a:solidFill>
                <a:latin typeface="Calibri" panose="020F0502020204030204" pitchFamily="34" charset="0"/>
                <a:ea typeface="MS PGothic" panose="020B0600070205080204" pitchFamily="34" charset="-128"/>
              </a:rPr>
              <a:t>Using the list of technical priorities identified through the reviews, what are the top </a:t>
            </a:r>
            <a:r>
              <a:rPr lang="en-US" sz="4000" b="1" u="sng" dirty="0">
                <a:solidFill>
                  <a:schemeClr val="tx1">
                    <a:lumMod val="95000"/>
                    <a:lumOff val="5000"/>
                  </a:schemeClr>
                </a:solidFill>
                <a:latin typeface="Calibri" panose="020F0502020204030204" pitchFamily="34" charset="0"/>
                <a:ea typeface="MS PGothic" panose="020B0600070205080204" pitchFamily="34" charset="-128"/>
              </a:rPr>
              <a:t>three technical  areas </a:t>
            </a:r>
            <a:r>
              <a:rPr lang="en-US" sz="4000" b="1" dirty="0">
                <a:solidFill>
                  <a:schemeClr val="tx1">
                    <a:lumMod val="95000"/>
                    <a:lumOff val="5000"/>
                  </a:schemeClr>
                </a:solidFill>
                <a:latin typeface="Calibri" panose="020F0502020204030204" pitchFamily="34" charset="0"/>
                <a:ea typeface="MS PGothic" panose="020B0600070205080204" pitchFamily="34" charset="-128"/>
              </a:rPr>
              <a:t>by thematic area that needs to be addressed in the next 1- 2 years</a:t>
            </a:r>
          </a:p>
          <a:p>
            <a:pPr marL="0" indent="0">
              <a:buNone/>
            </a:pPr>
            <a:endParaRPr lang="en-US" sz="4000" b="1" dirty="0">
              <a:solidFill>
                <a:schemeClr val="tx1">
                  <a:lumMod val="95000"/>
                  <a:lumOff val="5000"/>
                </a:schemeClr>
              </a:solidFill>
              <a:latin typeface="Calibri" panose="020F0502020204030204" pitchFamily="34" charset="0"/>
              <a:ea typeface="MS PGothic" panose="020B0600070205080204" pitchFamily="34" charset="-128"/>
            </a:endParaRPr>
          </a:p>
          <a:p>
            <a:pPr marL="0" indent="0">
              <a:buNone/>
            </a:pPr>
            <a:r>
              <a:rPr lang="en-US" sz="4000" b="1" dirty="0">
                <a:solidFill>
                  <a:schemeClr val="tx1">
                    <a:lumMod val="95000"/>
                    <a:lumOff val="5000"/>
                  </a:schemeClr>
                </a:solidFill>
                <a:latin typeface="Calibri" panose="020F0502020204030204" pitchFamily="34" charset="0"/>
                <a:ea typeface="MS PGothic" panose="020B0600070205080204" pitchFamily="34" charset="-128"/>
              </a:rPr>
              <a:t>Hand outs:  </a:t>
            </a:r>
            <a:r>
              <a:rPr lang="en-US" sz="4000" b="1" dirty="0" err="1">
                <a:solidFill>
                  <a:schemeClr val="tx1">
                    <a:lumMod val="95000"/>
                    <a:lumOff val="5000"/>
                  </a:schemeClr>
                </a:solidFill>
                <a:latin typeface="Calibri" panose="020F0502020204030204" pitchFamily="34" charset="0"/>
                <a:ea typeface="MS PGothic" panose="020B0600070205080204" pitchFamily="34" charset="-128"/>
              </a:rPr>
              <a:t>en</a:t>
            </a:r>
            <a:r>
              <a:rPr lang="en-US" sz="4000" b="1" dirty="0">
                <a:solidFill>
                  <a:schemeClr val="tx1">
                    <a:lumMod val="95000"/>
                    <a:lumOff val="5000"/>
                  </a:schemeClr>
                </a:solidFill>
                <a:latin typeface="Calibri" panose="020F0502020204030204" pitchFamily="34" charset="0"/>
                <a:ea typeface="MS PGothic" panose="020B0600070205080204" pitchFamily="34" charset="-128"/>
              </a:rPr>
              <a:t>-net review summary, NNC questionnaire, Country TWG review  </a:t>
            </a:r>
            <a:endParaRPr lang="en-US" sz="4000" dirty="0">
              <a:solidFill>
                <a:schemeClr val="tx1">
                  <a:lumMod val="95000"/>
                  <a:lumOff val="5000"/>
                </a:schemeClr>
              </a:solidFill>
            </a:endParaRPr>
          </a:p>
        </p:txBody>
      </p:sp>
      <p:sp>
        <p:nvSpPr>
          <p:cNvPr id="4" name="Title 3"/>
          <p:cNvSpPr>
            <a:spLocks noGrp="1"/>
          </p:cNvSpPr>
          <p:nvPr>
            <p:ph type="title"/>
          </p:nvPr>
        </p:nvSpPr>
        <p:spPr>
          <a:xfrm>
            <a:off x="0" y="1"/>
            <a:ext cx="12191999" cy="1342662"/>
          </a:xfrm>
          <a:prstGeom prst="rect">
            <a:avLst/>
          </a:prstGeom>
          <a:solidFill>
            <a:srgbClr val="63A5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a:solidFill>
                  <a:schemeClr val="bg1"/>
                </a:solidFill>
              </a:rPr>
              <a:t>Instructions </a:t>
            </a:r>
            <a:endParaRPr lang="en-GB" sz="4800" dirty="0">
              <a:solidFill>
                <a:schemeClr val="bg1"/>
              </a:solidFill>
            </a:endParaRPr>
          </a:p>
        </p:txBody>
      </p:sp>
    </p:spTree>
    <p:extLst>
      <p:ext uri="{BB962C8B-B14F-4D97-AF65-F5344CB8AC3E}">
        <p14:creationId xmlns:p14="http://schemas.microsoft.com/office/powerpoint/2010/main" val="2986449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p:cNvSpPr>
            <a:spLocks noGrp="1"/>
          </p:cNvSpPr>
          <p:nvPr>
            <p:ph type="title"/>
          </p:nvPr>
        </p:nvSpPr>
        <p:spPr>
          <a:xfrm>
            <a:off x="434632" y="-57873"/>
            <a:ext cx="11278948" cy="497711"/>
          </a:xfrm>
        </p:spPr>
        <p:txBody>
          <a:bodyPr>
            <a:noAutofit/>
          </a:bodyPr>
          <a:lstStyle/>
          <a:p>
            <a:pPr algn="ctr" fontAlgn="base">
              <a:defRPr/>
            </a:pPr>
            <a:br>
              <a:rPr lang="en-US" sz="2800" b="1" dirty="0">
                <a:solidFill>
                  <a:srgbClr val="0070C0"/>
                </a:solidFill>
                <a:latin typeface="Calibri" panose="020F0502020204030204" pitchFamily="34" charset="0"/>
                <a:ea typeface="MS PGothic" panose="020B0600070205080204" pitchFamily="34" charset="-128"/>
                <a:cs typeface="+mn-cs"/>
              </a:rPr>
            </a:br>
            <a:r>
              <a:rPr lang="en-US" sz="2800" b="1" dirty="0">
                <a:solidFill>
                  <a:srgbClr val="0070C0"/>
                </a:solidFill>
                <a:latin typeface="Calibri" panose="020F0502020204030204" pitchFamily="34" charset="0"/>
                <a:ea typeface="MS PGothic" panose="020B0600070205080204" pitchFamily="34" charset="-128"/>
                <a:cs typeface="+mn-cs"/>
              </a:rPr>
              <a:t>What are the top 3 areas we need to address in the next 1- 2 years </a:t>
            </a:r>
          </a:p>
        </p:txBody>
      </p:sp>
      <p:graphicFrame>
        <p:nvGraphicFramePr>
          <p:cNvPr id="38" name="Table 37"/>
          <p:cNvGraphicFramePr>
            <a:graphicFrameLocks noGrp="1"/>
          </p:cNvGraphicFramePr>
          <p:nvPr>
            <p:extLst>
              <p:ext uri="{D42A27DB-BD31-4B8C-83A1-F6EECF244321}">
                <p14:modId xmlns:p14="http://schemas.microsoft.com/office/powerpoint/2010/main" val="209029772"/>
              </p:ext>
            </p:extLst>
          </p:nvPr>
        </p:nvGraphicFramePr>
        <p:xfrm>
          <a:off x="434632" y="603856"/>
          <a:ext cx="11576412" cy="6105643"/>
        </p:xfrm>
        <a:graphic>
          <a:graphicData uri="http://schemas.openxmlformats.org/drawingml/2006/table">
            <a:tbl>
              <a:tblPr/>
              <a:tblGrid>
                <a:gridCol w="2212494">
                  <a:extLst>
                    <a:ext uri="{9D8B030D-6E8A-4147-A177-3AD203B41FA5}">
                      <a16:colId xmlns:a16="http://schemas.microsoft.com/office/drawing/2014/main" val="20000"/>
                    </a:ext>
                  </a:extLst>
                </a:gridCol>
                <a:gridCol w="5478302">
                  <a:extLst>
                    <a:ext uri="{9D8B030D-6E8A-4147-A177-3AD203B41FA5}">
                      <a16:colId xmlns:a16="http://schemas.microsoft.com/office/drawing/2014/main" val="20001"/>
                    </a:ext>
                  </a:extLst>
                </a:gridCol>
                <a:gridCol w="1975794">
                  <a:extLst>
                    <a:ext uri="{9D8B030D-6E8A-4147-A177-3AD203B41FA5}">
                      <a16:colId xmlns:a16="http://schemas.microsoft.com/office/drawing/2014/main" val="20002"/>
                    </a:ext>
                  </a:extLst>
                </a:gridCol>
                <a:gridCol w="1909822">
                  <a:extLst>
                    <a:ext uri="{9D8B030D-6E8A-4147-A177-3AD203B41FA5}">
                      <a16:colId xmlns:a16="http://schemas.microsoft.com/office/drawing/2014/main" val="3232270836"/>
                    </a:ext>
                  </a:extLst>
                </a:gridCol>
              </a:tblGrid>
              <a:tr h="91694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FFFFFF"/>
                          </a:solidFill>
                          <a:effectLst/>
                          <a:latin typeface="Arial" pitchFamily="34" charset="0"/>
                          <a:ea typeface="ＭＳ Ｐゴシック" pitchFamily="34" charset="-128"/>
                        </a:rPr>
                        <a:t>Gap</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6">
                        <a:lumMod val="7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FFFFFF"/>
                          </a:solidFill>
                          <a:effectLst/>
                          <a:latin typeface="Arial" pitchFamily="34" charset="0"/>
                          <a:ea typeface="ＭＳ Ｐゴシック" pitchFamily="34" charset="-128"/>
                        </a:rPr>
                        <a:t>Specific Areas to Address</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6">
                        <a:lumMod val="7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rgbClr val="FFFFFF"/>
                          </a:solidFill>
                          <a:effectLst/>
                          <a:latin typeface="Arial" pitchFamily="34" charset="0"/>
                          <a:ea typeface="ＭＳ Ｐゴシック" pitchFamily="34" charset="-128"/>
                        </a:rPr>
                        <a:t>Comments </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6">
                        <a:lumMod val="7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rgbClr val="FFFFFF"/>
                          </a:solidFill>
                          <a:effectLst/>
                          <a:latin typeface="Arial" pitchFamily="34" charset="0"/>
                          <a:ea typeface="ＭＳ Ｐゴシック" pitchFamily="34" charset="-128"/>
                        </a:rPr>
                        <a:t>Tech Advice/ Guidance/ Tech Expertise</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6">
                        <a:lumMod val="75000"/>
                      </a:schemeClr>
                    </a:solidFill>
                  </a:tcPr>
                </a:tc>
                <a:extLst>
                  <a:ext uri="{0D108BD9-81ED-4DB2-BD59-A6C34878D82A}">
                    <a16:rowId xmlns:a16="http://schemas.microsoft.com/office/drawing/2014/main" val="10000"/>
                  </a:ext>
                </a:extLst>
              </a:tr>
              <a:tr h="662237">
                <a:tc row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sz="1200" b="1" i="0" u="none" strike="noStrike" cap="none" normalizeH="0" baseline="0" dirty="0">
                        <a:ln>
                          <a:noFill/>
                        </a:ln>
                        <a:solidFill>
                          <a:srgbClr val="000000"/>
                        </a:solidFill>
                        <a:effectLst/>
                        <a:latin typeface="Arial" pitchFamily="34" charset="0"/>
                        <a:ea typeface="ＭＳ Ｐゴシック" pitchFamily="34" charset="-128"/>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GB" sz="1200" b="1" i="0" u="none" strike="noStrike" cap="none" normalizeH="0" baseline="0" dirty="0">
                          <a:ln>
                            <a:noFill/>
                          </a:ln>
                          <a:solidFill>
                            <a:srgbClr val="000000"/>
                          </a:solidFill>
                          <a:effectLst/>
                          <a:latin typeface="Arial" pitchFamily="34" charset="0"/>
                          <a:ea typeface="ＭＳ Ｐゴシック" pitchFamily="34" charset="-128"/>
                        </a:rPr>
                        <a:t>IYC-E </a:t>
                      </a:r>
                    </a:p>
                  </a:txBody>
                  <a:tcPr marL="72000" marR="72000" marT="72000" marB="7200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FBFBF"/>
                    </a:solidFill>
                  </a:tcPr>
                </a:tc>
                <a:tc>
                  <a:txBody>
                    <a:bodyPr/>
                    <a:lstStyle/>
                    <a:p>
                      <a:r>
                        <a:rPr lang="en-US" sz="2400" b="1" dirty="0"/>
                        <a:t>1. </a:t>
                      </a:r>
                    </a:p>
                  </a:txBody>
                  <a:tcPr marL="72000" marR="7200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3D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Arial" pitchFamily="34" charset="0"/>
                        <a:ea typeface="ＭＳ Ｐゴシック"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Arial" pitchFamily="34" charset="0"/>
                        <a:ea typeface="ＭＳ Ｐゴシック"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extLst>
                  <a:ext uri="{0D108BD9-81ED-4DB2-BD59-A6C34878D82A}">
                    <a16:rowId xmlns:a16="http://schemas.microsoft.com/office/drawing/2014/main" val="10001"/>
                  </a:ext>
                </a:extLst>
              </a:tr>
              <a:tr h="662237">
                <a:tc vMerge="1">
                  <a:txBody>
                    <a:bodyPr/>
                    <a:lstStyle/>
                    <a:p>
                      <a:endParaRPr lang="en-US"/>
                    </a:p>
                  </a:txBody>
                  <a:tcPr/>
                </a:tc>
                <a:tc>
                  <a:txBody>
                    <a:bodyPr/>
                    <a:lstStyle/>
                    <a:p>
                      <a:r>
                        <a:rPr lang="en-US" sz="2400" b="1" dirty="0"/>
                        <a:t>2.</a:t>
                      </a:r>
                      <a:r>
                        <a:rPr lang="en-US" sz="2400" b="1" baseline="0" dirty="0"/>
                        <a:t> </a:t>
                      </a:r>
                      <a:endParaRPr lang="en-US" sz="2400" b="1" dirty="0"/>
                    </a:p>
                  </a:txBody>
                  <a:tcPr marL="72000" marR="7200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A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kern="1200" cap="none" normalizeH="0" baseline="0" dirty="0">
                        <a:ln>
                          <a:noFill/>
                        </a:ln>
                        <a:solidFill>
                          <a:srgbClr val="000000"/>
                        </a:solidFill>
                        <a:effectLst/>
                        <a:latin typeface="Arial" pitchFamily="34" charset="0"/>
                        <a:ea typeface="ＭＳ Ｐゴシック" pitchFamily="34" charset="-128"/>
                        <a:cs typeface="+mn-cs"/>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kern="1200" cap="none" normalizeH="0" baseline="0" dirty="0">
                        <a:ln>
                          <a:noFill/>
                        </a:ln>
                        <a:solidFill>
                          <a:srgbClr val="000000"/>
                        </a:solidFill>
                        <a:effectLst/>
                        <a:latin typeface="Arial" pitchFamily="34" charset="0"/>
                        <a:ea typeface="ＭＳ Ｐゴシック" pitchFamily="34" charset="-128"/>
                        <a:cs typeface="+mn-cs"/>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extLst>
                  <a:ext uri="{0D108BD9-81ED-4DB2-BD59-A6C34878D82A}">
                    <a16:rowId xmlns:a16="http://schemas.microsoft.com/office/drawing/2014/main" val="10002"/>
                  </a:ext>
                </a:extLst>
              </a:tr>
              <a:tr h="626546">
                <a:tc vMerge="1">
                  <a:txBody>
                    <a:bodyPr/>
                    <a:lstStyle/>
                    <a:p>
                      <a:endParaRPr lang="en-US"/>
                    </a:p>
                  </a:txBody>
                  <a:tcPr/>
                </a:tc>
                <a:tc>
                  <a:txBody>
                    <a:bodyPr/>
                    <a:lstStyle/>
                    <a:p>
                      <a:r>
                        <a:rPr lang="en-US" sz="2400" b="1" dirty="0"/>
                        <a:t>3.</a:t>
                      </a:r>
                    </a:p>
                  </a:txBody>
                  <a:tcPr marL="72000" marR="72000" marT="0" marB="0" anchor="ctr" horzOverflow="overflow">
                    <a:lnL w="12700" cap="flat" cmpd="sng" algn="ctr">
                      <a:solidFill>
                        <a:schemeClr val="bg1"/>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3D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Arial" pitchFamily="34" charset="0"/>
                        <a:ea typeface="ＭＳ Ｐゴシック" pitchFamily="34" charset="-128"/>
                      </a:endParaRPr>
                    </a:p>
                  </a:txBody>
                  <a:tcPr anchor="ctr" horzOverflow="overflow">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Arial" pitchFamily="34" charset="0"/>
                        <a:ea typeface="ＭＳ Ｐゴシック" pitchFamily="34" charset="-128"/>
                      </a:endParaRPr>
                    </a:p>
                  </a:txBody>
                  <a:tcPr anchor="ctr" horzOverflow="overflow">
                    <a:lnL w="12700" cap="flat" cmpd="sng" algn="ctr">
                      <a:solidFill>
                        <a:schemeClr val="bg1">
                          <a:lumMod val="95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extLst>
                  <a:ext uri="{0D108BD9-81ED-4DB2-BD59-A6C34878D82A}">
                    <a16:rowId xmlns:a16="http://schemas.microsoft.com/office/drawing/2014/main" val="10003"/>
                  </a:ext>
                </a:extLst>
              </a:tr>
              <a:tr h="662237">
                <a:tc vMerge="1">
                  <a:txBody>
                    <a:bodyPr/>
                    <a:lstStyle/>
                    <a:p>
                      <a:endParaRPr lang="en-US"/>
                    </a:p>
                  </a:txBody>
                  <a:tcPr/>
                </a:tc>
                <a:tc>
                  <a:txBody>
                    <a:bodyPr/>
                    <a:lstStyle/>
                    <a:p>
                      <a:endParaRPr lang="en-US" sz="2400" b="1" dirty="0"/>
                    </a:p>
                  </a:txBody>
                  <a:tcPr marL="72000" marR="7200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AEF"/>
                    </a:solidFill>
                  </a:tcPr>
                </a:tc>
                <a:tc>
                  <a:txBody>
                    <a:bodyPr/>
                    <a:lstStyle/>
                    <a:p>
                      <a:endParaRPr lang="en-US" dirty="0"/>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endParaRPr lang="en-US" dirty="0"/>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extLst>
                  <a:ext uri="{0D108BD9-81ED-4DB2-BD59-A6C34878D82A}">
                    <a16:rowId xmlns:a16="http://schemas.microsoft.com/office/drawing/2014/main" val="10004"/>
                  </a:ext>
                </a:extLst>
              </a:tr>
              <a:tr h="662237">
                <a:tc row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200" b="1" i="0" u="none" strike="noStrike" cap="none" normalizeH="0" baseline="0" dirty="0">
                          <a:ln>
                            <a:noFill/>
                          </a:ln>
                          <a:solidFill>
                            <a:srgbClr val="000000"/>
                          </a:solidFill>
                          <a:effectLst/>
                          <a:latin typeface="Arial" pitchFamily="34" charset="0"/>
                          <a:ea typeface="ＭＳ Ｐゴシック" pitchFamily="34" charset="-128"/>
                        </a:rPr>
                        <a:t>Assessments/ Information Systems</a:t>
                      </a:r>
                      <a:endParaRPr kumimoji="0" lang="en-GB" sz="1000" b="0" i="1" u="none" strike="noStrike" cap="none" normalizeH="0" baseline="0" dirty="0">
                        <a:ln>
                          <a:noFill/>
                        </a:ln>
                        <a:solidFill>
                          <a:srgbClr val="000000"/>
                        </a:solidFill>
                        <a:effectLst/>
                        <a:latin typeface="Arial" pitchFamily="34" charset="0"/>
                        <a:ea typeface="ＭＳ Ｐゴシック" pitchFamily="34" charset="-128"/>
                      </a:endParaRPr>
                    </a:p>
                  </a:txBody>
                  <a:tcPr marL="72000" marR="72000" marT="72000" marB="7200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FBFBF"/>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sz="2400" b="1" i="0" u="none" strike="noStrike" cap="none" normalizeH="0" baseline="0" dirty="0">
                          <a:ln>
                            <a:noFill/>
                          </a:ln>
                          <a:solidFill>
                            <a:srgbClr val="000000"/>
                          </a:solidFill>
                          <a:effectLst/>
                          <a:latin typeface="Arial" pitchFamily="34" charset="0"/>
                          <a:ea typeface="ＭＳ Ｐゴシック" pitchFamily="34" charset="-128"/>
                        </a:rPr>
                        <a:t>1.</a:t>
                      </a:r>
                    </a:p>
                  </a:txBody>
                  <a:tcPr marL="72000" marR="7200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3D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Arial" pitchFamily="34" charset="0"/>
                        <a:ea typeface="ＭＳ Ｐゴシック"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Arial" pitchFamily="34" charset="0"/>
                        <a:ea typeface="ＭＳ Ｐゴシック"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extLst>
                  <a:ext uri="{0D108BD9-81ED-4DB2-BD59-A6C34878D82A}">
                    <a16:rowId xmlns:a16="http://schemas.microsoft.com/office/drawing/2014/main" val="10005"/>
                  </a:ext>
                </a:extLst>
              </a:tr>
              <a:tr h="626546">
                <a:tc vMerge="1">
                  <a:txBody>
                    <a:bodyPr/>
                    <a:lstStyle/>
                    <a:p>
                      <a:endParaRPr lang="en-US"/>
                    </a:p>
                  </a:txBody>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sz="2400" b="1" i="0" u="none" strike="noStrike" cap="none" normalizeH="0" baseline="0" dirty="0">
                          <a:ln>
                            <a:noFill/>
                          </a:ln>
                          <a:solidFill>
                            <a:srgbClr val="000000"/>
                          </a:solidFill>
                          <a:effectLst/>
                          <a:latin typeface="Arial" pitchFamily="34" charset="0"/>
                          <a:ea typeface="ＭＳ Ｐゴシック" pitchFamily="34" charset="-128"/>
                        </a:rPr>
                        <a:t>2.</a:t>
                      </a:r>
                    </a:p>
                  </a:txBody>
                  <a:tcPr marL="72000" marR="7200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A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Arial" pitchFamily="34" charset="0"/>
                        <a:ea typeface="ＭＳ Ｐゴシック"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Arial" pitchFamily="34" charset="0"/>
                        <a:ea typeface="ＭＳ Ｐゴシック"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extLst>
                  <a:ext uri="{0D108BD9-81ED-4DB2-BD59-A6C34878D82A}">
                    <a16:rowId xmlns:a16="http://schemas.microsoft.com/office/drawing/2014/main" val="10006"/>
                  </a:ext>
                </a:extLst>
              </a:tr>
              <a:tr h="626546">
                <a:tc vMerge="1">
                  <a:txBody>
                    <a:bodyPr/>
                    <a:lstStyle/>
                    <a:p>
                      <a:endParaRPr lang="en-US"/>
                    </a:p>
                  </a:txBody>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sz="2400" b="1" i="0" u="none" strike="noStrike" cap="none" normalizeH="0" baseline="0" dirty="0">
                          <a:ln>
                            <a:noFill/>
                          </a:ln>
                          <a:solidFill>
                            <a:srgbClr val="000000"/>
                          </a:solidFill>
                          <a:effectLst/>
                          <a:latin typeface="Arial" pitchFamily="34" charset="0"/>
                          <a:ea typeface="ＭＳ Ｐゴシック" pitchFamily="34" charset="-128"/>
                        </a:rPr>
                        <a:t>3.</a:t>
                      </a:r>
                    </a:p>
                  </a:txBody>
                  <a:tcPr marL="72000" marR="7200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3D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Arial" pitchFamily="34" charset="0"/>
                        <a:ea typeface="ＭＳ Ｐゴシック"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Arial" pitchFamily="34" charset="0"/>
                        <a:ea typeface="ＭＳ Ｐゴシック"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extLst>
                  <a:ext uri="{0D108BD9-81ED-4DB2-BD59-A6C34878D82A}">
                    <a16:rowId xmlns:a16="http://schemas.microsoft.com/office/drawing/2014/main" val="10007"/>
                  </a:ext>
                </a:extLst>
              </a:tr>
              <a:tr h="660112">
                <a:tc vMerge="1">
                  <a:txBody>
                    <a:bodyPr/>
                    <a:lstStyle/>
                    <a:p>
                      <a:endParaRPr lang="en-US"/>
                    </a:p>
                  </a:txBody>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GB" sz="2400" b="1" i="0" u="none" strike="noStrike" cap="none" normalizeH="0" baseline="0" dirty="0">
                        <a:ln>
                          <a:noFill/>
                        </a:ln>
                        <a:solidFill>
                          <a:srgbClr val="000000"/>
                        </a:solidFill>
                        <a:effectLst/>
                        <a:latin typeface="Arial" pitchFamily="34" charset="0"/>
                        <a:ea typeface="ＭＳ Ｐゴシック" pitchFamily="34" charset="-128"/>
                      </a:endParaRPr>
                    </a:p>
                  </a:txBody>
                  <a:tcPr marL="72000" marR="7200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A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000000"/>
                        </a:solidFill>
                        <a:effectLst/>
                        <a:latin typeface="Arial" pitchFamily="34" charset="0"/>
                        <a:ea typeface="ＭＳ Ｐゴシック"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Arial" pitchFamily="34" charset="0"/>
                        <a:ea typeface="ＭＳ Ｐゴシック"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2330755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p:cNvSpPr>
            <a:spLocks noGrp="1"/>
          </p:cNvSpPr>
          <p:nvPr>
            <p:ph type="title"/>
          </p:nvPr>
        </p:nvSpPr>
        <p:spPr>
          <a:xfrm>
            <a:off x="434632" y="-57873"/>
            <a:ext cx="11278948" cy="497711"/>
          </a:xfrm>
        </p:spPr>
        <p:txBody>
          <a:bodyPr>
            <a:noAutofit/>
          </a:bodyPr>
          <a:lstStyle/>
          <a:p>
            <a:pPr algn="ctr" fontAlgn="base">
              <a:defRPr/>
            </a:pPr>
            <a:br>
              <a:rPr lang="en-US" sz="2800" b="1" dirty="0">
                <a:solidFill>
                  <a:srgbClr val="0070C0"/>
                </a:solidFill>
                <a:latin typeface="Calibri" panose="020F0502020204030204" pitchFamily="34" charset="0"/>
                <a:ea typeface="MS PGothic" panose="020B0600070205080204" pitchFamily="34" charset="-128"/>
                <a:cs typeface="+mn-cs"/>
              </a:rPr>
            </a:br>
            <a:r>
              <a:rPr lang="en-US" sz="2800" b="1" dirty="0">
                <a:solidFill>
                  <a:srgbClr val="0070C0"/>
                </a:solidFill>
                <a:latin typeface="Calibri" panose="020F0502020204030204" pitchFamily="34" charset="0"/>
                <a:ea typeface="MS PGothic" panose="020B0600070205080204" pitchFamily="34" charset="-128"/>
                <a:cs typeface="+mn-cs"/>
              </a:rPr>
              <a:t>What are the top 3 areas we need to address in the next 1- 2 years </a:t>
            </a:r>
          </a:p>
        </p:txBody>
      </p:sp>
      <p:graphicFrame>
        <p:nvGraphicFramePr>
          <p:cNvPr id="38" name="Table 37"/>
          <p:cNvGraphicFramePr>
            <a:graphicFrameLocks noGrp="1"/>
          </p:cNvGraphicFramePr>
          <p:nvPr>
            <p:extLst/>
          </p:nvPr>
        </p:nvGraphicFramePr>
        <p:xfrm>
          <a:off x="434632" y="603856"/>
          <a:ext cx="11576412" cy="6105643"/>
        </p:xfrm>
        <a:graphic>
          <a:graphicData uri="http://schemas.openxmlformats.org/drawingml/2006/table">
            <a:tbl>
              <a:tblPr/>
              <a:tblGrid>
                <a:gridCol w="2212494">
                  <a:extLst>
                    <a:ext uri="{9D8B030D-6E8A-4147-A177-3AD203B41FA5}">
                      <a16:colId xmlns:a16="http://schemas.microsoft.com/office/drawing/2014/main" val="20000"/>
                    </a:ext>
                  </a:extLst>
                </a:gridCol>
                <a:gridCol w="5478302">
                  <a:extLst>
                    <a:ext uri="{9D8B030D-6E8A-4147-A177-3AD203B41FA5}">
                      <a16:colId xmlns:a16="http://schemas.microsoft.com/office/drawing/2014/main" val="20001"/>
                    </a:ext>
                  </a:extLst>
                </a:gridCol>
                <a:gridCol w="1975794">
                  <a:extLst>
                    <a:ext uri="{9D8B030D-6E8A-4147-A177-3AD203B41FA5}">
                      <a16:colId xmlns:a16="http://schemas.microsoft.com/office/drawing/2014/main" val="20002"/>
                    </a:ext>
                  </a:extLst>
                </a:gridCol>
                <a:gridCol w="1909822">
                  <a:extLst>
                    <a:ext uri="{9D8B030D-6E8A-4147-A177-3AD203B41FA5}">
                      <a16:colId xmlns:a16="http://schemas.microsoft.com/office/drawing/2014/main" val="3232270836"/>
                    </a:ext>
                  </a:extLst>
                </a:gridCol>
              </a:tblGrid>
              <a:tr h="91694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FFFFFF"/>
                          </a:solidFill>
                          <a:effectLst/>
                          <a:latin typeface="Arial" pitchFamily="34" charset="0"/>
                          <a:ea typeface="ＭＳ Ｐゴシック" pitchFamily="34" charset="-128"/>
                        </a:rPr>
                        <a:t>Gap</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6">
                        <a:lumMod val="7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FFFFFF"/>
                          </a:solidFill>
                          <a:effectLst/>
                          <a:latin typeface="Arial" pitchFamily="34" charset="0"/>
                          <a:ea typeface="ＭＳ Ｐゴシック" pitchFamily="34" charset="-128"/>
                        </a:rPr>
                        <a:t>Specific Areas to Address</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6">
                        <a:lumMod val="7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rgbClr val="FFFFFF"/>
                          </a:solidFill>
                          <a:effectLst/>
                          <a:latin typeface="Arial" pitchFamily="34" charset="0"/>
                          <a:ea typeface="ＭＳ Ｐゴシック" pitchFamily="34" charset="-128"/>
                        </a:rPr>
                        <a:t>Comments </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6">
                        <a:lumMod val="7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rgbClr val="FFFFFF"/>
                          </a:solidFill>
                          <a:effectLst/>
                          <a:latin typeface="Arial" pitchFamily="34" charset="0"/>
                          <a:ea typeface="ＭＳ Ｐゴシック" pitchFamily="34" charset="-128"/>
                        </a:rPr>
                        <a:t>Tech Advice/ Guidance/ Tech Expertise</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6">
                        <a:lumMod val="75000"/>
                      </a:schemeClr>
                    </a:solidFill>
                  </a:tcPr>
                </a:tc>
                <a:extLst>
                  <a:ext uri="{0D108BD9-81ED-4DB2-BD59-A6C34878D82A}">
                    <a16:rowId xmlns:a16="http://schemas.microsoft.com/office/drawing/2014/main" val="10000"/>
                  </a:ext>
                </a:extLst>
              </a:tr>
              <a:tr h="662237">
                <a:tc row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sz="1200" b="1" i="0" u="none" strike="noStrike" cap="none" normalizeH="0" baseline="0" dirty="0">
                        <a:ln>
                          <a:noFill/>
                        </a:ln>
                        <a:solidFill>
                          <a:srgbClr val="000000"/>
                        </a:solidFill>
                        <a:effectLst/>
                        <a:latin typeface="Arial" pitchFamily="34" charset="0"/>
                        <a:ea typeface="ＭＳ Ｐゴシック" pitchFamily="34" charset="-128"/>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GB" sz="1200" b="1" i="0" u="none" strike="noStrike" cap="none" normalizeH="0" baseline="0" dirty="0">
                          <a:ln>
                            <a:noFill/>
                          </a:ln>
                          <a:solidFill>
                            <a:srgbClr val="000000"/>
                          </a:solidFill>
                          <a:effectLst/>
                          <a:latin typeface="Arial" pitchFamily="34" charset="0"/>
                          <a:ea typeface="ＭＳ Ｐゴシック" pitchFamily="34" charset="-128"/>
                        </a:rPr>
                        <a:t>IYC-E </a:t>
                      </a:r>
                    </a:p>
                  </a:txBody>
                  <a:tcPr marL="72000" marR="72000" marT="72000" marB="7200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FBFBF"/>
                    </a:solidFill>
                  </a:tcPr>
                </a:tc>
                <a:tc>
                  <a:txBody>
                    <a:bodyPr/>
                    <a:lstStyle/>
                    <a:p>
                      <a:r>
                        <a:rPr lang="en-US" sz="2400" b="1" dirty="0"/>
                        <a:t>1. </a:t>
                      </a:r>
                    </a:p>
                  </a:txBody>
                  <a:tcPr marL="72000" marR="7200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3D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Arial" pitchFamily="34" charset="0"/>
                        <a:ea typeface="ＭＳ Ｐゴシック"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Arial" pitchFamily="34" charset="0"/>
                        <a:ea typeface="ＭＳ Ｐゴシック"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extLst>
                  <a:ext uri="{0D108BD9-81ED-4DB2-BD59-A6C34878D82A}">
                    <a16:rowId xmlns:a16="http://schemas.microsoft.com/office/drawing/2014/main" val="10001"/>
                  </a:ext>
                </a:extLst>
              </a:tr>
              <a:tr h="662237">
                <a:tc vMerge="1">
                  <a:txBody>
                    <a:bodyPr/>
                    <a:lstStyle/>
                    <a:p>
                      <a:endParaRPr lang="en-US"/>
                    </a:p>
                  </a:txBody>
                  <a:tcPr/>
                </a:tc>
                <a:tc>
                  <a:txBody>
                    <a:bodyPr/>
                    <a:lstStyle/>
                    <a:p>
                      <a:r>
                        <a:rPr lang="en-US" sz="2400" b="1" dirty="0"/>
                        <a:t>2.</a:t>
                      </a:r>
                      <a:r>
                        <a:rPr lang="en-US" sz="2400" b="1" baseline="0" dirty="0"/>
                        <a:t> </a:t>
                      </a:r>
                      <a:endParaRPr lang="en-US" sz="2400" b="1" dirty="0"/>
                    </a:p>
                  </a:txBody>
                  <a:tcPr marL="72000" marR="7200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A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kern="1200" cap="none" normalizeH="0" baseline="0" dirty="0">
                        <a:ln>
                          <a:noFill/>
                        </a:ln>
                        <a:solidFill>
                          <a:srgbClr val="000000"/>
                        </a:solidFill>
                        <a:effectLst/>
                        <a:latin typeface="Arial" pitchFamily="34" charset="0"/>
                        <a:ea typeface="ＭＳ Ｐゴシック" pitchFamily="34" charset="-128"/>
                        <a:cs typeface="+mn-cs"/>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kern="1200" cap="none" normalizeH="0" baseline="0" dirty="0">
                        <a:ln>
                          <a:noFill/>
                        </a:ln>
                        <a:solidFill>
                          <a:srgbClr val="000000"/>
                        </a:solidFill>
                        <a:effectLst/>
                        <a:latin typeface="Arial" pitchFamily="34" charset="0"/>
                        <a:ea typeface="ＭＳ Ｐゴシック" pitchFamily="34" charset="-128"/>
                        <a:cs typeface="+mn-cs"/>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extLst>
                  <a:ext uri="{0D108BD9-81ED-4DB2-BD59-A6C34878D82A}">
                    <a16:rowId xmlns:a16="http://schemas.microsoft.com/office/drawing/2014/main" val="10002"/>
                  </a:ext>
                </a:extLst>
              </a:tr>
              <a:tr h="626546">
                <a:tc vMerge="1">
                  <a:txBody>
                    <a:bodyPr/>
                    <a:lstStyle/>
                    <a:p>
                      <a:endParaRPr lang="en-US"/>
                    </a:p>
                  </a:txBody>
                  <a:tcPr/>
                </a:tc>
                <a:tc>
                  <a:txBody>
                    <a:bodyPr/>
                    <a:lstStyle/>
                    <a:p>
                      <a:r>
                        <a:rPr lang="en-US" sz="2400" b="1" dirty="0"/>
                        <a:t>3.</a:t>
                      </a:r>
                    </a:p>
                  </a:txBody>
                  <a:tcPr marL="72000" marR="72000" marT="0" marB="0" anchor="ctr" horzOverflow="overflow">
                    <a:lnL w="12700" cap="flat" cmpd="sng" algn="ctr">
                      <a:solidFill>
                        <a:schemeClr val="bg1"/>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3D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Arial" pitchFamily="34" charset="0"/>
                        <a:ea typeface="ＭＳ Ｐゴシック" pitchFamily="34" charset="-128"/>
                      </a:endParaRPr>
                    </a:p>
                  </a:txBody>
                  <a:tcPr anchor="ctr" horzOverflow="overflow">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Arial" pitchFamily="34" charset="0"/>
                        <a:ea typeface="ＭＳ Ｐゴシック" pitchFamily="34" charset="-128"/>
                      </a:endParaRPr>
                    </a:p>
                  </a:txBody>
                  <a:tcPr anchor="ctr" horzOverflow="overflow">
                    <a:lnL w="12700" cap="flat" cmpd="sng" algn="ctr">
                      <a:solidFill>
                        <a:schemeClr val="bg1">
                          <a:lumMod val="95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extLst>
                  <a:ext uri="{0D108BD9-81ED-4DB2-BD59-A6C34878D82A}">
                    <a16:rowId xmlns:a16="http://schemas.microsoft.com/office/drawing/2014/main" val="10003"/>
                  </a:ext>
                </a:extLst>
              </a:tr>
              <a:tr h="662237">
                <a:tc vMerge="1">
                  <a:txBody>
                    <a:bodyPr/>
                    <a:lstStyle/>
                    <a:p>
                      <a:endParaRPr lang="en-US"/>
                    </a:p>
                  </a:txBody>
                  <a:tcPr/>
                </a:tc>
                <a:tc>
                  <a:txBody>
                    <a:bodyPr/>
                    <a:lstStyle/>
                    <a:p>
                      <a:endParaRPr lang="en-US" sz="2400" b="1" dirty="0"/>
                    </a:p>
                  </a:txBody>
                  <a:tcPr marL="72000" marR="7200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AEF"/>
                    </a:solidFill>
                  </a:tcPr>
                </a:tc>
                <a:tc>
                  <a:txBody>
                    <a:bodyPr/>
                    <a:lstStyle/>
                    <a:p>
                      <a:endParaRPr lang="en-US" dirty="0"/>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endParaRPr lang="en-US" dirty="0"/>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extLst>
                  <a:ext uri="{0D108BD9-81ED-4DB2-BD59-A6C34878D82A}">
                    <a16:rowId xmlns:a16="http://schemas.microsoft.com/office/drawing/2014/main" val="10004"/>
                  </a:ext>
                </a:extLst>
              </a:tr>
              <a:tr h="662237">
                <a:tc row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200" b="1" i="0" u="none" strike="noStrike" cap="none" normalizeH="0" baseline="0" dirty="0">
                          <a:ln>
                            <a:noFill/>
                          </a:ln>
                          <a:solidFill>
                            <a:srgbClr val="000000"/>
                          </a:solidFill>
                          <a:effectLst/>
                          <a:latin typeface="Arial" pitchFamily="34" charset="0"/>
                          <a:ea typeface="ＭＳ Ｐゴシック" pitchFamily="34" charset="-128"/>
                        </a:rPr>
                        <a:t>Assessments/ Information Systems</a:t>
                      </a:r>
                      <a:endParaRPr kumimoji="0" lang="en-GB" sz="1000" b="0" i="1" u="none" strike="noStrike" cap="none" normalizeH="0" baseline="0" dirty="0">
                        <a:ln>
                          <a:noFill/>
                        </a:ln>
                        <a:solidFill>
                          <a:srgbClr val="000000"/>
                        </a:solidFill>
                        <a:effectLst/>
                        <a:latin typeface="Arial" pitchFamily="34" charset="0"/>
                        <a:ea typeface="ＭＳ Ｐゴシック" pitchFamily="34" charset="-128"/>
                      </a:endParaRPr>
                    </a:p>
                  </a:txBody>
                  <a:tcPr marL="72000" marR="72000" marT="72000" marB="7200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FBFBF"/>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sz="2400" b="1" i="0" u="none" strike="noStrike" cap="none" normalizeH="0" baseline="0" dirty="0">
                          <a:ln>
                            <a:noFill/>
                          </a:ln>
                          <a:solidFill>
                            <a:srgbClr val="000000"/>
                          </a:solidFill>
                          <a:effectLst/>
                          <a:latin typeface="Arial" pitchFamily="34" charset="0"/>
                          <a:ea typeface="ＭＳ Ｐゴシック" pitchFamily="34" charset="-128"/>
                        </a:rPr>
                        <a:t>1.</a:t>
                      </a:r>
                    </a:p>
                  </a:txBody>
                  <a:tcPr marL="72000" marR="7200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3D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Arial" pitchFamily="34" charset="0"/>
                        <a:ea typeface="ＭＳ Ｐゴシック"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Arial" pitchFamily="34" charset="0"/>
                        <a:ea typeface="ＭＳ Ｐゴシック"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extLst>
                  <a:ext uri="{0D108BD9-81ED-4DB2-BD59-A6C34878D82A}">
                    <a16:rowId xmlns:a16="http://schemas.microsoft.com/office/drawing/2014/main" val="10005"/>
                  </a:ext>
                </a:extLst>
              </a:tr>
              <a:tr h="626546">
                <a:tc vMerge="1">
                  <a:txBody>
                    <a:bodyPr/>
                    <a:lstStyle/>
                    <a:p>
                      <a:endParaRPr lang="en-US"/>
                    </a:p>
                  </a:txBody>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sz="2400" b="1" i="0" u="none" strike="noStrike" cap="none" normalizeH="0" baseline="0" dirty="0">
                          <a:ln>
                            <a:noFill/>
                          </a:ln>
                          <a:solidFill>
                            <a:srgbClr val="000000"/>
                          </a:solidFill>
                          <a:effectLst/>
                          <a:latin typeface="Arial" pitchFamily="34" charset="0"/>
                          <a:ea typeface="ＭＳ Ｐゴシック" pitchFamily="34" charset="-128"/>
                        </a:rPr>
                        <a:t>2.</a:t>
                      </a:r>
                    </a:p>
                  </a:txBody>
                  <a:tcPr marL="72000" marR="7200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A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Arial" pitchFamily="34" charset="0"/>
                        <a:ea typeface="ＭＳ Ｐゴシック"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Arial" pitchFamily="34" charset="0"/>
                        <a:ea typeface="ＭＳ Ｐゴシック"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extLst>
                  <a:ext uri="{0D108BD9-81ED-4DB2-BD59-A6C34878D82A}">
                    <a16:rowId xmlns:a16="http://schemas.microsoft.com/office/drawing/2014/main" val="10006"/>
                  </a:ext>
                </a:extLst>
              </a:tr>
              <a:tr h="626546">
                <a:tc vMerge="1">
                  <a:txBody>
                    <a:bodyPr/>
                    <a:lstStyle/>
                    <a:p>
                      <a:endParaRPr lang="en-US"/>
                    </a:p>
                  </a:txBody>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sz="2400" b="1" i="0" u="none" strike="noStrike" cap="none" normalizeH="0" baseline="0" dirty="0">
                          <a:ln>
                            <a:noFill/>
                          </a:ln>
                          <a:solidFill>
                            <a:srgbClr val="000000"/>
                          </a:solidFill>
                          <a:effectLst/>
                          <a:latin typeface="Arial" pitchFamily="34" charset="0"/>
                          <a:ea typeface="ＭＳ Ｐゴシック" pitchFamily="34" charset="-128"/>
                        </a:rPr>
                        <a:t>3.</a:t>
                      </a:r>
                    </a:p>
                  </a:txBody>
                  <a:tcPr marL="72000" marR="7200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3D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Arial" pitchFamily="34" charset="0"/>
                        <a:ea typeface="ＭＳ Ｐゴシック"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Arial" pitchFamily="34" charset="0"/>
                        <a:ea typeface="ＭＳ Ｐゴシック"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extLst>
                  <a:ext uri="{0D108BD9-81ED-4DB2-BD59-A6C34878D82A}">
                    <a16:rowId xmlns:a16="http://schemas.microsoft.com/office/drawing/2014/main" val="10007"/>
                  </a:ext>
                </a:extLst>
              </a:tr>
              <a:tr h="660112">
                <a:tc vMerge="1">
                  <a:txBody>
                    <a:bodyPr/>
                    <a:lstStyle/>
                    <a:p>
                      <a:endParaRPr lang="en-US"/>
                    </a:p>
                  </a:txBody>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GB" sz="2400" b="1" i="0" u="none" strike="noStrike" cap="none" normalizeH="0" baseline="0" dirty="0">
                        <a:ln>
                          <a:noFill/>
                        </a:ln>
                        <a:solidFill>
                          <a:srgbClr val="000000"/>
                        </a:solidFill>
                        <a:effectLst/>
                        <a:latin typeface="Arial" pitchFamily="34" charset="0"/>
                        <a:ea typeface="ＭＳ Ｐゴシック" pitchFamily="34" charset="-128"/>
                      </a:endParaRPr>
                    </a:p>
                  </a:txBody>
                  <a:tcPr marL="72000" marR="7200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A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000000"/>
                        </a:solidFill>
                        <a:effectLst/>
                        <a:latin typeface="Arial" pitchFamily="34" charset="0"/>
                        <a:ea typeface="ＭＳ Ｐゴシック"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Arial" pitchFamily="34" charset="0"/>
                        <a:ea typeface="ＭＳ Ｐゴシック"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2351482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p:cNvSpPr>
            <a:spLocks noGrp="1"/>
          </p:cNvSpPr>
          <p:nvPr>
            <p:ph type="title"/>
          </p:nvPr>
        </p:nvSpPr>
        <p:spPr>
          <a:xfrm>
            <a:off x="434632" y="-57873"/>
            <a:ext cx="11278948" cy="497711"/>
          </a:xfrm>
        </p:spPr>
        <p:txBody>
          <a:bodyPr>
            <a:noAutofit/>
          </a:bodyPr>
          <a:lstStyle/>
          <a:p>
            <a:pPr algn="ctr" fontAlgn="base">
              <a:defRPr/>
            </a:pPr>
            <a:br>
              <a:rPr lang="en-US" sz="2800" b="1" dirty="0">
                <a:solidFill>
                  <a:srgbClr val="0070C0"/>
                </a:solidFill>
                <a:latin typeface="Calibri" panose="020F0502020204030204" pitchFamily="34" charset="0"/>
                <a:ea typeface="MS PGothic" panose="020B0600070205080204" pitchFamily="34" charset="-128"/>
                <a:cs typeface="+mn-cs"/>
              </a:rPr>
            </a:br>
            <a:r>
              <a:rPr lang="en-US" sz="2800" b="1" dirty="0">
                <a:solidFill>
                  <a:srgbClr val="0070C0"/>
                </a:solidFill>
                <a:latin typeface="Calibri" panose="020F0502020204030204" pitchFamily="34" charset="0"/>
                <a:ea typeface="MS PGothic" panose="020B0600070205080204" pitchFamily="34" charset="-128"/>
                <a:cs typeface="+mn-cs"/>
              </a:rPr>
              <a:t>What are the top 3 areas we need to address in the next 1- 2 years </a:t>
            </a:r>
          </a:p>
        </p:txBody>
      </p:sp>
      <p:graphicFrame>
        <p:nvGraphicFramePr>
          <p:cNvPr id="38" name="Table 37"/>
          <p:cNvGraphicFramePr>
            <a:graphicFrameLocks noGrp="1"/>
          </p:cNvGraphicFramePr>
          <p:nvPr>
            <p:extLst/>
          </p:nvPr>
        </p:nvGraphicFramePr>
        <p:xfrm>
          <a:off x="434632" y="603856"/>
          <a:ext cx="11576412" cy="6105643"/>
        </p:xfrm>
        <a:graphic>
          <a:graphicData uri="http://schemas.openxmlformats.org/drawingml/2006/table">
            <a:tbl>
              <a:tblPr/>
              <a:tblGrid>
                <a:gridCol w="2212494">
                  <a:extLst>
                    <a:ext uri="{9D8B030D-6E8A-4147-A177-3AD203B41FA5}">
                      <a16:colId xmlns:a16="http://schemas.microsoft.com/office/drawing/2014/main" val="20000"/>
                    </a:ext>
                  </a:extLst>
                </a:gridCol>
                <a:gridCol w="5478302">
                  <a:extLst>
                    <a:ext uri="{9D8B030D-6E8A-4147-A177-3AD203B41FA5}">
                      <a16:colId xmlns:a16="http://schemas.microsoft.com/office/drawing/2014/main" val="20001"/>
                    </a:ext>
                  </a:extLst>
                </a:gridCol>
                <a:gridCol w="1975794">
                  <a:extLst>
                    <a:ext uri="{9D8B030D-6E8A-4147-A177-3AD203B41FA5}">
                      <a16:colId xmlns:a16="http://schemas.microsoft.com/office/drawing/2014/main" val="20002"/>
                    </a:ext>
                  </a:extLst>
                </a:gridCol>
                <a:gridCol w="1909822">
                  <a:extLst>
                    <a:ext uri="{9D8B030D-6E8A-4147-A177-3AD203B41FA5}">
                      <a16:colId xmlns:a16="http://schemas.microsoft.com/office/drawing/2014/main" val="3232270836"/>
                    </a:ext>
                  </a:extLst>
                </a:gridCol>
              </a:tblGrid>
              <a:tr h="91694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FFFFFF"/>
                          </a:solidFill>
                          <a:effectLst/>
                          <a:latin typeface="Arial" pitchFamily="34" charset="0"/>
                          <a:ea typeface="ＭＳ Ｐゴシック" pitchFamily="34" charset="-128"/>
                        </a:rPr>
                        <a:t>Gap</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6">
                        <a:lumMod val="7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FFFFFF"/>
                          </a:solidFill>
                          <a:effectLst/>
                          <a:latin typeface="Arial" pitchFamily="34" charset="0"/>
                          <a:ea typeface="ＭＳ Ｐゴシック" pitchFamily="34" charset="-128"/>
                        </a:rPr>
                        <a:t>Specific Areas to Address</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6">
                        <a:lumMod val="7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rgbClr val="FFFFFF"/>
                          </a:solidFill>
                          <a:effectLst/>
                          <a:latin typeface="Arial" pitchFamily="34" charset="0"/>
                          <a:ea typeface="ＭＳ Ｐゴシック" pitchFamily="34" charset="-128"/>
                        </a:rPr>
                        <a:t>Comments </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6">
                        <a:lumMod val="7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rgbClr val="FFFFFF"/>
                          </a:solidFill>
                          <a:effectLst/>
                          <a:latin typeface="Arial" pitchFamily="34" charset="0"/>
                          <a:ea typeface="ＭＳ Ｐゴシック" pitchFamily="34" charset="-128"/>
                        </a:rPr>
                        <a:t>Tech Advice/ Guidance/ Tech Expertise</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6">
                        <a:lumMod val="75000"/>
                      </a:schemeClr>
                    </a:solidFill>
                  </a:tcPr>
                </a:tc>
                <a:extLst>
                  <a:ext uri="{0D108BD9-81ED-4DB2-BD59-A6C34878D82A}">
                    <a16:rowId xmlns:a16="http://schemas.microsoft.com/office/drawing/2014/main" val="10000"/>
                  </a:ext>
                </a:extLst>
              </a:tr>
              <a:tr h="662237">
                <a:tc row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sz="1200" b="1" i="0" u="none" strike="noStrike" cap="none" normalizeH="0" baseline="0" dirty="0">
                        <a:ln>
                          <a:noFill/>
                        </a:ln>
                        <a:solidFill>
                          <a:srgbClr val="000000"/>
                        </a:solidFill>
                        <a:effectLst/>
                        <a:latin typeface="Arial" pitchFamily="34" charset="0"/>
                        <a:ea typeface="ＭＳ Ｐゴシック" pitchFamily="34" charset="-128"/>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GB" sz="1200" b="1" i="0" u="none" strike="noStrike" cap="none" normalizeH="0" baseline="0" dirty="0">
                          <a:ln>
                            <a:noFill/>
                          </a:ln>
                          <a:solidFill>
                            <a:srgbClr val="000000"/>
                          </a:solidFill>
                          <a:effectLst/>
                          <a:latin typeface="Arial" pitchFamily="34" charset="0"/>
                          <a:ea typeface="ＭＳ Ｐゴシック" pitchFamily="34" charset="-128"/>
                        </a:rPr>
                        <a:t>IYC-E </a:t>
                      </a:r>
                    </a:p>
                  </a:txBody>
                  <a:tcPr marL="72000" marR="72000" marT="72000" marB="7200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FBFBF"/>
                    </a:solidFill>
                  </a:tcPr>
                </a:tc>
                <a:tc>
                  <a:txBody>
                    <a:bodyPr/>
                    <a:lstStyle/>
                    <a:p>
                      <a:r>
                        <a:rPr lang="en-US" sz="2400" b="1" dirty="0"/>
                        <a:t>1. </a:t>
                      </a:r>
                    </a:p>
                  </a:txBody>
                  <a:tcPr marL="72000" marR="7200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3D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Arial" pitchFamily="34" charset="0"/>
                        <a:ea typeface="ＭＳ Ｐゴシック"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Arial" pitchFamily="34" charset="0"/>
                        <a:ea typeface="ＭＳ Ｐゴシック"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extLst>
                  <a:ext uri="{0D108BD9-81ED-4DB2-BD59-A6C34878D82A}">
                    <a16:rowId xmlns:a16="http://schemas.microsoft.com/office/drawing/2014/main" val="10001"/>
                  </a:ext>
                </a:extLst>
              </a:tr>
              <a:tr h="662237">
                <a:tc vMerge="1">
                  <a:txBody>
                    <a:bodyPr/>
                    <a:lstStyle/>
                    <a:p>
                      <a:endParaRPr lang="en-US"/>
                    </a:p>
                  </a:txBody>
                  <a:tcPr/>
                </a:tc>
                <a:tc>
                  <a:txBody>
                    <a:bodyPr/>
                    <a:lstStyle/>
                    <a:p>
                      <a:r>
                        <a:rPr lang="en-US" sz="2400" b="1" dirty="0"/>
                        <a:t>2.</a:t>
                      </a:r>
                      <a:r>
                        <a:rPr lang="en-US" sz="2400" b="1" baseline="0" dirty="0"/>
                        <a:t> </a:t>
                      </a:r>
                      <a:endParaRPr lang="en-US" sz="2400" b="1" dirty="0"/>
                    </a:p>
                  </a:txBody>
                  <a:tcPr marL="72000" marR="7200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A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kern="1200" cap="none" normalizeH="0" baseline="0" dirty="0">
                        <a:ln>
                          <a:noFill/>
                        </a:ln>
                        <a:solidFill>
                          <a:srgbClr val="000000"/>
                        </a:solidFill>
                        <a:effectLst/>
                        <a:latin typeface="Arial" pitchFamily="34" charset="0"/>
                        <a:ea typeface="ＭＳ Ｐゴシック" pitchFamily="34" charset="-128"/>
                        <a:cs typeface="+mn-cs"/>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kern="1200" cap="none" normalizeH="0" baseline="0" dirty="0">
                        <a:ln>
                          <a:noFill/>
                        </a:ln>
                        <a:solidFill>
                          <a:srgbClr val="000000"/>
                        </a:solidFill>
                        <a:effectLst/>
                        <a:latin typeface="Arial" pitchFamily="34" charset="0"/>
                        <a:ea typeface="ＭＳ Ｐゴシック" pitchFamily="34" charset="-128"/>
                        <a:cs typeface="+mn-cs"/>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extLst>
                  <a:ext uri="{0D108BD9-81ED-4DB2-BD59-A6C34878D82A}">
                    <a16:rowId xmlns:a16="http://schemas.microsoft.com/office/drawing/2014/main" val="10002"/>
                  </a:ext>
                </a:extLst>
              </a:tr>
              <a:tr h="626546">
                <a:tc vMerge="1">
                  <a:txBody>
                    <a:bodyPr/>
                    <a:lstStyle/>
                    <a:p>
                      <a:endParaRPr lang="en-US"/>
                    </a:p>
                  </a:txBody>
                  <a:tcPr/>
                </a:tc>
                <a:tc>
                  <a:txBody>
                    <a:bodyPr/>
                    <a:lstStyle/>
                    <a:p>
                      <a:r>
                        <a:rPr lang="en-US" sz="2400" b="1" dirty="0"/>
                        <a:t>3.</a:t>
                      </a:r>
                    </a:p>
                  </a:txBody>
                  <a:tcPr marL="72000" marR="72000" marT="0" marB="0" anchor="ctr" horzOverflow="overflow">
                    <a:lnL w="12700" cap="flat" cmpd="sng" algn="ctr">
                      <a:solidFill>
                        <a:schemeClr val="bg1"/>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3D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Arial" pitchFamily="34" charset="0"/>
                        <a:ea typeface="ＭＳ Ｐゴシック" pitchFamily="34" charset="-128"/>
                      </a:endParaRPr>
                    </a:p>
                  </a:txBody>
                  <a:tcPr anchor="ctr" horzOverflow="overflow">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Arial" pitchFamily="34" charset="0"/>
                        <a:ea typeface="ＭＳ Ｐゴシック" pitchFamily="34" charset="-128"/>
                      </a:endParaRPr>
                    </a:p>
                  </a:txBody>
                  <a:tcPr anchor="ctr" horzOverflow="overflow">
                    <a:lnL w="12700" cap="flat" cmpd="sng" algn="ctr">
                      <a:solidFill>
                        <a:schemeClr val="bg1">
                          <a:lumMod val="95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extLst>
                  <a:ext uri="{0D108BD9-81ED-4DB2-BD59-A6C34878D82A}">
                    <a16:rowId xmlns:a16="http://schemas.microsoft.com/office/drawing/2014/main" val="10003"/>
                  </a:ext>
                </a:extLst>
              </a:tr>
              <a:tr h="662237">
                <a:tc vMerge="1">
                  <a:txBody>
                    <a:bodyPr/>
                    <a:lstStyle/>
                    <a:p>
                      <a:endParaRPr lang="en-US"/>
                    </a:p>
                  </a:txBody>
                  <a:tcPr/>
                </a:tc>
                <a:tc>
                  <a:txBody>
                    <a:bodyPr/>
                    <a:lstStyle/>
                    <a:p>
                      <a:endParaRPr lang="en-US" sz="2400" b="1" dirty="0"/>
                    </a:p>
                  </a:txBody>
                  <a:tcPr marL="72000" marR="7200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AEF"/>
                    </a:solidFill>
                  </a:tcPr>
                </a:tc>
                <a:tc>
                  <a:txBody>
                    <a:bodyPr/>
                    <a:lstStyle/>
                    <a:p>
                      <a:endParaRPr lang="en-US" dirty="0"/>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endParaRPr lang="en-US" dirty="0"/>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extLst>
                  <a:ext uri="{0D108BD9-81ED-4DB2-BD59-A6C34878D82A}">
                    <a16:rowId xmlns:a16="http://schemas.microsoft.com/office/drawing/2014/main" val="10004"/>
                  </a:ext>
                </a:extLst>
              </a:tr>
              <a:tr h="662237">
                <a:tc row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200" b="1" i="0" u="none" strike="noStrike" cap="none" normalizeH="0" baseline="0" dirty="0">
                          <a:ln>
                            <a:noFill/>
                          </a:ln>
                          <a:solidFill>
                            <a:srgbClr val="000000"/>
                          </a:solidFill>
                          <a:effectLst/>
                          <a:latin typeface="Arial" pitchFamily="34" charset="0"/>
                          <a:ea typeface="ＭＳ Ｐゴシック" pitchFamily="34" charset="-128"/>
                        </a:rPr>
                        <a:t>Assessments/ Information Systems</a:t>
                      </a:r>
                      <a:endParaRPr kumimoji="0" lang="en-GB" sz="1000" b="0" i="1" u="none" strike="noStrike" cap="none" normalizeH="0" baseline="0" dirty="0">
                        <a:ln>
                          <a:noFill/>
                        </a:ln>
                        <a:solidFill>
                          <a:srgbClr val="000000"/>
                        </a:solidFill>
                        <a:effectLst/>
                        <a:latin typeface="Arial" pitchFamily="34" charset="0"/>
                        <a:ea typeface="ＭＳ Ｐゴシック" pitchFamily="34" charset="-128"/>
                      </a:endParaRPr>
                    </a:p>
                  </a:txBody>
                  <a:tcPr marL="72000" marR="72000" marT="72000" marB="7200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FBFBF"/>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sz="2400" b="1" i="0" u="none" strike="noStrike" cap="none" normalizeH="0" baseline="0" dirty="0">
                          <a:ln>
                            <a:noFill/>
                          </a:ln>
                          <a:solidFill>
                            <a:srgbClr val="000000"/>
                          </a:solidFill>
                          <a:effectLst/>
                          <a:latin typeface="Arial" pitchFamily="34" charset="0"/>
                          <a:ea typeface="ＭＳ Ｐゴシック" pitchFamily="34" charset="-128"/>
                        </a:rPr>
                        <a:t>1.</a:t>
                      </a:r>
                    </a:p>
                  </a:txBody>
                  <a:tcPr marL="72000" marR="7200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3D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Arial" pitchFamily="34" charset="0"/>
                        <a:ea typeface="ＭＳ Ｐゴシック"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Arial" pitchFamily="34" charset="0"/>
                        <a:ea typeface="ＭＳ Ｐゴシック"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extLst>
                  <a:ext uri="{0D108BD9-81ED-4DB2-BD59-A6C34878D82A}">
                    <a16:rowId xmlns:a16="http://schemas.microsoft.com/office/drawing/2014/main" val="10005"/>
                  </a:ext>
                </a:extLst>
              </a:tr>
              <a:tr h="626546">
                <a:tc vMerge="1">
                  <a:txBody>
                    <a:bodyPr/>
                    <a:lstStyle/>
                    <a:p>
                      <a:endParaRPr lang="en-US"/>
                    </a:p>
                  </a:txBody>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sz="2400" b="1" i="0" u="none" strike="noStrike" cap="none" normalizeH="0" baseline="0" dirty="0">
                          <a:ln>
                            <a:noFill/>
                          </a:ln>
                          <a:solidFill>
                            <a:srgbClr val="000000"/>
                          </a:solidFill>
                          <a:effectLst/>
                          <a:latin typeface="Arial" pitchFamily="34" charset="0"/>
                          <a:ea typeface="ＭＳ Ｐゴシック" pitchFamily="34" charset="-128"/>
                        </a:rPr>
                        <a:t>2.</a:t>
                      </a:r>
                    </a:p>
                  </a:txBody>
                  <a:tcPr marL="72000" marR="7200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A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Arial" pitchFamily="34" charset="0"/>
                        <a:ea typeface="ＭＳ Ｐゴシック"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Arial" pitchFamily="34" charset="0"/>
                        <a:ea typeface="ＭＳ Ｐゴシック"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extLst>
                  <a:ext uri="{0D108BD9-81ED-4DB2-BD59-A6C34878D82A}">
                    <a16:rowId xmlns:a16="http://schemas.microsoft.com/office/drawing/2014/main" val="10006"/>
                  </a:ext>
                </a:extLst>
              </a:tr>
              <a:tr h="626546">
                <a:tc vMerge="1">
                  <a:txBody>
                    <a:bodyPr/>
                    <a:lstStyle/>
                    <a:p>
                      <a:endParaRPr lang="en-US"/>
                    </a:p>
                  </a:txBody>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sz="2400" b="1" i="0" u="none" strike="noStrike" cap="none" normalizeH="0" baseline="0" dirty="0">
                          <a:ln>
                            <a:noFill/>
                          </a:ln>
                          <a:solidFill>
                            <a:srgbClr val="000000"/>
                          </a:solidFill>
                          <a:effectLst/>
                          <a:latin typeface="Arial" pitchFamily="34" charset="0"/>
                          <a:ea typeface="ＭＳ Ｐゴシック" pitchFamily="34" charset="-128"/>
                        </a:rPr>
                        <a:t>3.</a:t>
                      </a:r>
                    </a:p>
                  </a:txBody>
                  <a:tcPr marL="72000" marR="7200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3D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Arial" pitchFamily="34" charset="0"/>
                        <a:ea typeface="ＭＳ Ｐゴシック"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Arial" pitchFamily="34" charset="0"/>
                        <a:ea typeface="ＭＳ Ｐゴシック"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extLst>
                  <a:ext uri="{0D108BD9-81ED-4DB2-BD59-A6C34878D82A}">
                    <a16:rowId xmlns:a16="http://schemas.microsoft.com/office/drawing/2014/main" val="10007"/>
                  </a:ext>
                </a:extLst>
              </a:tr>
              <a:tr h="660112">
                <a:tc vMerge="1">
                  <a:txBody>
                    <a:bodyPr/>
                    <a:lstStyle/>
                    <a:p>
                      <a:endParaRPr lang="en-US"/>
                    </a:p>
                  </a:txBody>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GB" sz="2400" b="1" i="0" u="none" strike="noStrike" cap="none" normalizeH="0" baseline="0" dirty="0">
                        <a:ln>
                          <a:noFill/>
                        </a:ln>
                        <a:solidFill>
                          <a:srgbClr val="000000"/>
                        </a:solidFill>
                        <a:effectLst/>
                        <a:latin typeface="Arial" pitchFamily="34" charset="0"/>
                        <a:ea typeface="ＭＳ Ｐゴシック" pitchFamily="34" charset="-128"/>
                      </a:endParaRPr>
                    </a:p>
                  </a:txBody>
                  <a:tcPr marL="72000" marR="7200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A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000000"/>
                        </a:solidFill>
                        <a:effectLst/>
                        <a:latin typeface="Arial" pitchFamily="34" charset="0"/>
                        <a:ea typeface="ＭＳ Ｐゴシック"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Arial" pitchFamily="34" charset="0"/>
                        <a:ea typeface="ＭＳ Ｐゴシック"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17283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p:cNvSpPr>
            <a:spLocks noGrp="1"/>
          </p:cNvSpPr>
          <p:nvPr>
            <p:ph type="title"/>
          </p:nvPr>
        </p:nvSpPr>
        <p:spPr>
          <a:xfrm>
            <a:off x="434632" y="-57873"/>
            <a:ext cx="11278948" cy="497711"/>
          </a:xfrm>
        </p:spPr>
        <p:txBody>
          <a:bodyPr>
            <a:noAutofit/>
          </a:bodyPr>
          <a:lstStyle/>
          <a:p>
            <a:pPr algn="ctr" fontAlgn="base">
              <a:defRPr/>
            </a:pPr>
            <a:br>
              <a:rPr lang="en-US" sz="2800" b="1" dirty="0">
                <a:solidFill>
                  <a:srgbClr val="0070C0"/>
                </a:solidFill>
                <a:latin typeface="Calibri" panose="020F0502020204030204" pitchFamily="34" charset="0"/>
                <a:ea typeface="MS PGothic" panose="020B0600070205080204" pitchFamily="34" charset="-128"/>
                <a:cs typeface="+mn-cs"/>
              </a:rPr>
            </a:br>
            <a:r>
              <a:rPr lang="en-US" sz="2800" b="1" dirty="0">
                <a:solidFill>
                  <a:srgbClr val="0070C0"/>
                </a:solidFill>
                <a:latin typeface="Calibri" panose="020F0502020204030204" pitchFamily="34" charset="0"/>
                <a:ea typeface="MS PGothic" panose="020B0600070205080204" pitchFamily="34" charset="-128"/>
                <a:cs typeface="+mn-cs"/>
              </a:rPr>
              <a:t>What are the top 3 areas we need to address in the next 1- 2 years </a:t>
            </a:r>
          </a:p>
        </p:txBody>
      </p:sp>
      <p:graphicFrame>
        <p:nvGraphicFramePr>
          <p:cNvPr id="38" name="Table 37"/>
          <p:cNvGraphicFramePr>
            <a:graphicFrameLocks noGrp="1"/>
          </p:cNvGraphicFramePr>
          <p:nvPr>
            <p:extLst/>
          </p:nvPr>
        </p:nvGraphicFramePr>
        <p:xfrm>
          <a:off x="434632" y="603856"/>
          <a:ext cx="11576412" cy="6105643"/>
        </p:xfrm>
        <a:graphic>
          <a:graphicData uri="http://schemas.openxmlformats.org/drawingml/2006/table">
            <a:tbl>
              <a:tblPr/>
              <a:tblGrid>
                <a:gridCol w="2212494">
                  <a:extLst>
                    <a:ext uri="{9D8B030D-6E8A-4147-A177-3AD203B41FA5}">
                      <a16:colId xmlns:a16="http://schemas.microsoft.com/office/drawing/2014/main" val="20000"/>
                    </a:ext>
                  </a:extLst>
                </a:gridCol>
                <a:gridCol w="5478302">
                  <a:extLst>
                    <a:ext uri="{9D8B030D-6E8A-4147-A177-3AD203B41FA5}">
                      <a16:colId xmlns:a16="http://schemas.microsoft.com/office/drawing/2014/main" val="20001"/>
                    </a:ext>
                  </a:extLst>
                </a:gridCol>
                <a:gridCol w="1975794">
                  <a:extLst>
                    <a:ext uri="{9D8B030D-6E8A-4147-A177-3AD203B41FA5}">
                      <a16:colId xmlns:a16="http://schemas.microsoft.com/office/drawing/2014/main" val="20002"/>
                    </a:ext>
                  </a:extLst>
                </a:gridCol>
                <a:gridCol w="1909822">
                  <a:extLst>
                    <a:ext uri="{9D8B030D-6E8A-4147-A177-3AD203B41FA5}">
                      <a16:colId xmlns:a16="http://schemas.microsoft.com/office/drawing/2014/main" val="3232270836"/>
                    </a:ext>
                  </a:extLst>
                </a:gridCol>
              </a:tblGrid>
              <a:tr h="91694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FFFFFF"/>
                          </a:solidFill>
                          <a:effectLst/>
                          <a:latin typeface="Arial" pitchFamily="34" charset="0"/>
                          <a:ea typeface="ＭＳ Ｐゴシック" pitchFamily="34" charset="-128"/>
                        </a:rPr>
                        <a:t>Gap</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6">
                        <a:lumMod val="7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FFFFFF"/>
                          </a:solidFill>
                          <a:effectLst/>
                          <a:latin typeface="Arial" pitchFamily="34" charset="0"/>
                          <a:ea typeface="ＭＳ Ｐゴシック" pitchFamily="34" charset="-128"/>
                        </a:rPr>
                        <a:t>Specific Areas to Address</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6">
                        <a:lumMod val="7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rgbClr val="FFFFFF"/>
                          </a:solidFill>
                          <a:effectLst/>
                          <a:latin typeface="Arial" pitchFamily="34" charset="0"/>
                          <a:ea typeface="ＭＳ Ｐゴシック" pitchFamily="34" charset="-128"/>
                        </a:rPr>
                        <a:t>Comments </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6">
                        <a:lumMod val="7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rgbClr val="FFFFFF"/>
                          </a:solidFill>
                          <a:effectLst/>
                          <a:latin typeface="Arial" pitchFamily="34" charset="0"/>
                          <a:ea typeface="ＭＳ Ｐゴシック" pitchFamily="34" charset="-128"/>
                        </a:rPr>
                        <a:t>Tech Advice/ Guidance/ Tech Expertise</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6">
                        <a:lumMod val="75000"/>
                      </a:schemeClr>
                    </a:solidFill>
                  </a:tcPr>
                </a:tc>
                <a:extLst>
                  <a:ext uri="{0D108BD9-81ED-4DB2-BD59-A6C34878D82A}">
                    <a16:rowId xmlns:a16="http://schemas.microsoft.com/office/drawing/2014/main" val="10000"/>
                  </a:ext>
                </a:extLst>
              </a:tr>
              <a:tr h="662237">
                <a:tc row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sz="1200" b="1" i="0" u="none" strike="noStrike" cap="none" normalizeH="0" baseline="0" dirty="0">
                        <a:ln>
                          <a:noFill/>
                        </a:ln>
                        <a:solidFill>
                          <a:srgbClr val="000000"/>
                        </a:solidFill>
                        <a:effectLst/>
                        <a:latin typeface="Arial" pitchFamily="34" charset="0"/>
                        <a:ea typeface="ＭＳ Ｐゴシック" pitchFamily="34" charset="-128"/>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GB" sz="1200" b="1" i="0" u="none" strike="noStrike" cap="none" normalizeH="0" baseline="0" dirty="0">
                          <a:ln>
                            <a:noFill/>
                          </a:ln>
                          <a:solidFill>
                            <a:srgbClr val="000000"/>
                          </a:solidFill>
                          <a:effectLst/>
                          <a:latin typeface="Arial" pitchFamily="34" charset="0"/>
                          <a:ea typeface="ＭＳ Ｐゴシック" pitchFamily="34" charset="-128"/>
                        </a:rPr>
                        <a:t>IYC-E </a:t>
                      </a:r>
                    </a:p>
                  </a:txBody>
                  <a:tcPr marL="72000" marR="72000" marT="72000" marB="7200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FBFBF"/>
                    </a:solidFill>
                  </a:tcPr>
                </a:tc>
                <a:tc>
                  <a:txBody>
                    <a:bodyPr/>
                    <a:lstStyle/>
                    <a:p>
                      <a:r>
                        <a:rPr lang="en-US" sz="2400" b="1" dirty="0"/>
                        <a:t>1. </a:t>
                      </a:r>
                    </a:p>
                  </a:txBody>
                  <a:tcPr marL="72000" marR="7200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3D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Arial" pitchFamily="34" charset="0"/>
                        <a:ea typeface="ＭＳ Ｐゴシック"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Arial" pitchFamily="34" charset="0"/>
                        <a:ea typeface="ＭＳ Ｐゴシック"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extLst>
                  <a:ext uri="{0D108BD9-81ED-4DB2-BD59-A6C34878D82A}">
                    <a16:rowId xmlns:a16="http://schemas.microsoft.com/office/drawing/2014/main" val="10001"/>
                  </a:ext>
                </a:extLst>
              </a:tr>
              <a:tr h="662237">
                <a:tc vMerge="1">
                  <a:txBody>
                    <a:bodyPr/>
                    <a:lstStyle/>
                    <a:p>
                      <a:endParaRPr lang="en-US"/>
                    </a:p>
                  </a:txBody>
                  <a:tcPr/>
                </a:tc>
                <a:tc>
                  <a:txBody>
                    <a:bodyPr/>
                    <a:lstStyle/>
                    <a:p>
                      <a:r>
                        <a:rPr lang="en-US" sz="2400" b="1" dirty="0"/>
                        <a:t>2.</a:t>
                      </a:r>
                      <a:r>
                        <a:rPr lang="en-US" sz="2400" b="1" baseline="0" dirty="0"/>
                        <a:t> </a:t>
                      </a:r>
                      <a:endParaRPr lang="en-US" sz="2400" b="1" dirty="0"/>
                    </a:p>
                  </a:txBody>
                  <a:tcPr marL="72000" marR="7200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A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kern="1200" cap="none" normalizeH="0" baseline="0" dirty="0">
                        <a:ln>
                          <a:noFill/>
                        </a:ln>
                        <a:solidFill>
                          <a:srgbClr val="000000"/>
                        </a:solidFill>
                        <a:effectLst/>
                        <a:latin typeface="Arial" pitchFamily="34" charset="0"/>
                        <a:ea typeface="ＭＳ Ｐゴシック" pitchFamily="34" charset="-128"/>
                        <a:cs typeface="+mn-cs"/>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kern="1200" cap="none" normalizeH="0" baseline="0" dirty="0">
                        <a:ln>
                          <a:noFill/>
                        </a:ln>
                        <a:solidFill>
                          <a:srgbClr val="000000"/>
                        </a:solidFill>
                        <a:effectLst/>
                        <a:latin typeface="Arial" pitchFamily="34" charset="0"/>
                        <a:ea typeface="ＭＳ Ｐゴシック" pitchFamily="34" charset="-128"/>
                        <a:cs typeface="+mn-cs"/>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extLst>
                  <a:ext uri="{0D108BD9-81ED-4DB2-BD59-A6C34878D82A}">
                    <a16:rowId xmlns:a16="http://schemas.microsoft.com/office/drawing/2014/main" val="10002"/>
                  </a:ext>
                </a:extLst>
              </a:tr>
              <a:tr h="626546">
                <a:tc vMerge="1">
                  <a:txBody>
                    <a:bodyPr/>
                    <a:lstStyle/>
                    <a:p>
                      <a:endParaRPr lang="en-US"/>
                    </a:p>
                  </a:txBody>
                  <a:tcPr/>
                </a:tc>
                <a:tc>
                  <a:txBody>
                    <a:bodyPr/>
                    <a:lstStyle/>
                    <a:p>
                      <a:r>
                        <a:rPr lang="en-US" sz="2400" b="1" dirty="0"/>
                        <a:t>3.</a:t>
                      </a:r>
                    </a:p>
                  </a:txBody>
                  <a:tcPr marL="72000" marR="72000" marT="0" marB="0" anchor="ctr" horzOverflow="overflow">
                    <a:lnL w="12700" cap="flat" cmpd="sng" algn="ctr">
                      <a:solidFill>
                        <a:schemeClr val="bg1"/>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3D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Arial" pitchFamily="34" charset="0"/>
                        <a:ea typeface="ＭＳ Ｐゴシック" pitchFamily="34" charset="-128"/>
                      </a:endParaRPr>
                    </a:p>
                  </a:txBody>
                  <a:tcPr anchor="ctr" horzOverflow="overflow">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Arial" pitchFamily="34" charset="0"/>
                        <a:ea typeface="ＭＳ Ｐゴシック" pitchFamily="34" charset="-128"/>
                      </a:endParaRPr>
                    </a:p>
                  </a:txBody>
                  <a:tcPr anchor="ctr" horzOverflow="overflow">
                    <a:lnL w="12700" cap="flat" cmpd="sng" algn="ctr">
                      <a:solidFill>
                        <a:schemeClr val="bg1">
                          <a:lumMod val="95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extLst>
                  <a:ext uri="{0D108BD9-81ED-4DB2-BD59-A6C34878D82A}">
                    <a16:rowId xmlns:a16="http://schemas.microsoft.com/office/drawing/2014/main" val="10003"/>
                  </a:ext>
                </a:extLst>
              </a:tr>
              <a:tr h="662237">
                <a:tc vMerge="1">
                  <a:txBody>
                    <a:bodyPr/>
                    <a:lstStyle/>
                    <a:p>
                      <a:endParaRPr lang="en-US"/>
                    </a:p>
                  </a:txBody>
                  <a:tcPr/>
                </a:tc>
                <a:tc>
                  <a:txBody>
                    <a:bodyPr/>
                    <a:lstStyle/>
                    <a:p>
                      <a:endParaRPr lang="en-US" sz="2400" b="1" dirty="0"/>
                    </a:p>
                  </a:txBody>
                  <a:tcPr marL="72000" marR="7200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AEF"/>
                    </a:solidFill>
                  </a:tcPr>
                </a:tc>
                <a:tc>
                  <a:txBody>
                    <a:bodyPr/>
                    <a:lstStyle/>
                    <a:p>
                      <a:endParaRPr lang="en-US" dirty="0"/>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endParaRPr lang="en-US" dirty="0"/>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extLst>
                  <a:ext uri="{0D108BD9-81ED-4DB2-BD59-A6C34878D82A}">
                    <a16:rowId xmlns:a16="http://schemas.microsoft.com/office/drawing/2014/main" val="10004"/>
                  </a:ext>
                </a:extLst>
              </a:tr>
              <a:tr h="662237">
                <a:tc row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200" b="1" i="0" u="none" strike="noStrike" cap="none" normalizeH="0" baseline="0" dirty="0">
                          <a:ln>
                            <a:noFill/>
                          </a:ln>
                          <a:solidFill>
                            <a:srgbClr val="000000"/>
                          </a:solidFill>
                          <a:effectLst/>
                          <a:latin typeface="Arial" pitchFamily="34" charset="0"/>
                          <a:ea typeface="ＭＳ Ｐゴシック" pitchFamily="34" charset="-128"/>
                        </a:rPr>
                        <a:t>Assessments/ Information Systems</a:t>
                      </a:r>
                      <a:endParaRPr kumimoji="0" lang="en-GB" sz="1000" b="0" i="1" u="none" strike="noStrike" cap="none" normalizeH="0" baseline="0" dirty="0">
                        <a:ln>
                          <a:noFill/>
                        </a:ln>
                        <a:solidFill>
                          <a:srgbClr val="000000"/>
                        </a:solidFill>
                        <a:effectLst/>
                        <a:latin typeface="Arial" pitchFamily="34" charset="0"/>
                        <a:ea typeface="ＭＳ Ｐゴシック" pitchFamily="34" charset="-128"/>
                      </a:endParaRPr>
                    </a:p>
                  </a:txBody>
                  <a:tcPr marL="72000" marR="72000" marT="72000" marB="7200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FBFBF"/>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sz="2400" b="1" i="0" u="none" strike="noStrike" cap="none" normalizeH="0" baseline="0" dirty="0">
                          <a:ln>
                            <a:noFill/>
                          </a:ln>
                          <a:solidFill>
                            <a:srgbClr val="000000"/>
                          </a:solidFill>
                          <a:effectLst/>
                          <a:latin typeface="Arial" pitchFamily="34" charset="0"/>
                          <a:ea typeface="ＭＳ Ｐゴシック" pitchFamily="34" charset="-128"/>
                        </a:rPr>
                        <a:t>1.</a:t>
                      </a:r>
                    </a:p>
                  </a:txBody>
                  <a:tcPr marL="72000" marR="7200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3D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Arial" pitchFamily="34" charset="0"/>
                        <a:ea typeface="ＭＳ Ｐゴシック"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Arial" pitchFamily="34" charset="0"/>
                        <a:ea typeface="ＭＳ Ｐゴシック"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extLst>
                  <a:ext uri="{0D108BD9-81ED-4DB2-BD59-A6C34878D82A}">
                    <a16:rowId xmlns:a16="http://schemas.microsoft.com/office/drawing/2014/main" val="10005"/>
                  </a:ext>
                </a:extLst>
              </a:tr>
              <a:tr h="626546">
                <a:tc vMerge="1">
                  <a:txBody>
                    <a:bodyPr/>
                    <a:lstStyle/>
                    <a:p>
                      <a:endParaRPr lang="en-US"/>
                    </a:p>
                  </a:txBody>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sz="2400" b="1" i="0" u="none" strike="noStrike" cap="none" normalizeH="0" baseline="0" dirty="0">
                          <a:ln>
                            <a:noFill/>
                          </a:ln>
                          <a:solidFill>
                            <a:srgbClr val="000000"/>
                          </a:solidFill>
                          <a:effectLst/>
                          <a:latin typeface="Arial" pitchFamily="34" charset="0"/>
                          <a:ea typeface="ＭＳ Ｐゴシック" pitchFamily="34" charset="-128"/>
                        </a:rPr>
                        <a:t>2.</a:t>
                      </a:r>
                    </a:p>
                  </a:txBody>
                  <a:tcPr marL="72000" marR="7200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A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Arial" pitchFamily="34" charset="0"/>
                        <a:ea typeface="ＭＳ Ｐゴシック"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Arial" pitchFamily="34" charset="0"/>
                        <a:ea typeface="ＭＳ Ｐゴシック"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extLst>
                  <a:ext uri="{0D108BD9-81ED-4DB2-BD59-A6C34878D82A}">
                    <a16:rowId xmlns:a16="http://schemas.microsoft.com/office/drawing/2014/main" val="10006"/>
                  </a:ext>
                </a:extLst>
              </a:tr>
              <a:tr h="626546">
                <a:tc vMerge="1">
                  <a:txBody>
                    <a:bodyPr/>
                    <a:lstStyle/>
                    <a:p>
                      <a:endParaRPr lang="en-US"/>
                    </a:p>
                  </a:txBody>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sz="2400" b="1" i="0" u="none" strike="noStrike" cap="none" normalizeH="0" baseline="0" dirty="0">
                          <a:ln>
                            <a:noFill/>
                          </a:ln>
                          <a:solidFill>
                            <a:srgbClr val="000000"/>
                          </a:solidFill>
                          <a:effectLst/>
                          <a:latin typeface="Arial" pitchFamily="34" charset="0"/>
                          <a:ea typeface="ＭＳ Ｐゴシック" pitchFamily="34" charset="-128"/>
                        </a:rPr>
                        <a:t>3.</a:t>
                      </a:r>
                    </a:p>
                  </a:txBody>
                  <a:tcPr marL="72000" marR="7200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3D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Arial" pitchFamily="34" charset="0"/>
                        <a:ea typeface="ＭＳ Ｐゴシック"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Arial" pitchFamily="34" charset="0"/>
                        <a:ea typeface="ＭＳ Ｐゴシック"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extLst>
                  <a:ext uri="{0D108BD9-81ED-4DB2-BD59-A6C34878D82A}">
                    <a16:rowId xmlns:a16="http://schemas.microsoft.com/office/drawing/2014/main" val="10007"/>
                  </a:ext>
                </a:extLst>
              </a:tr>
              <a:tr h="660112">
                <a:tc vMerge="1">
                  <a:txBody>
                    <a:bodyPr/>
                    <a:lstStyle/>
                    <a:p>
                      <a:endParaRPr lang="en-US"/>
                    </a:p>
                  </a:txBody>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GB" sz="2400" b="1" i="0" u="none" strike="noStrike" cap="none" normalizeH="0" baseline="0" dirty="0">
                        <a:ln>
                          <a:noFill/>
                        </a:ln>
                        <a:solidFill>
                          <a:srgbClr val="000000"/>
                        </a:solidFill>
                        <a:effectLst/>
                        <a:latin typeface="Arial" pitchFamily="34" charset="0"/>
                        <a:ea typeface="ＭＳ Ｐゴシック" pitchFamily="34" charset="-128"/>
                      </a:endParaRPr>
                    </a:p>
                  </a:txBody>
                  <a:tcPr marL="72000" marR="7200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A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a:ln>
                          <a:noFill/>
                        </a:ln>
                        <a:solidFill>
                          <a:srgbClr val="000000"/>
                        </a:solidFill>
                        <a:effectLst/>
                        <a:latin typeface="Arial" pitchFamily="34" charset="0"/>
                        <a:ea typeface="ＭＳ Ｐゴシック"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a:ln>
                          <a:noFill/>
                        </a:ln>
                        <a:solidFill>
                          <a:srgbClr val="000000"/>
                        </a:solidFill>
                        <a:effectLst/>
                        <a:latin typeface="Arial" pitchFamily="34" charset="0"/>
                        <a:ea typeface="ＭＳ Ｐゴシック" pitchFamily="34" charset="-128"/>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lumMod val="20000"/>
                        <a:lumOff val="80000"/>
                      </a:schemeClr>
                    </a:solid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3606411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58208" y="5153234"/>
            <a:ext cx="1447800" cy="1447800"/>
          </a:xfrm>
          <a:prstGeom prst="rect">
            <a:avLst/>
          </a:prstGeom>
        </p:spPr>
      </p:pic>
      <p:sp>
        <p:nvSpPr>
          <p:cNvPr id="15" name="TextBox 14"/>
          <p:cNvSpPr txBox="1"/>
          <p:nvPr/>
        </p:nvSpPr>
        <p:spPr>
          <a:xfrm>
            <a:off x="10579097" y="4366156"/>
            <a:ext cx="1806022" cy="1077218"/>
          </a:xfrm>
          <a:prstGeom prst="rect">
            <a:avLst/>
          </a:prstGeom>
          <a:noFill/>
        </p:spPr>
        <p:txBody>
          <a:bodyPr wrap="square" rtlCol="0">
            <a:spAutoFit/>
          </a:bodyPr>
          <a:lstStyle/>
          <a:p>
            <a:r>
              <a:rPr lang="en-US" sz="1600" b="1" dirty="0">
                <a:solidFill>
                  <a:srgbClr val="FF0000"/>
                </a:solidFill>
              </a:rPr>
              <a:t>March 2017 </a:t>
            </a:r>
          </a:p>
          <a:p>
            <a:r>
              <a:rPr lang="en-US" sz="1600" b="1" dirty="0"/>
              <a:t>Model “5 “ Plus  endorsed by the GNC</a:t>
            </a:r>
          </a:p>
        </p:txBody>
      </p:sp>
      <p:pic>
        <p:nvPicPr>
          <p:cNvPr id="21" name="Picture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9537" y="1658674"/>
            <a:ext cx="1066800" cy="1131930"/>
          </a:xfrm>
          <a:prstGeom prst="rect">
            <a:avLst/>
          </a:prstGeom>
        </p:spPr>
      </p:pic>
      <p:pic>
        <p:nvPicPr>
          <p:cNvPr id="22" name="Picture 2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477656" y="2476859"/>
            <a:ext cx="2099355" cy="1204847"/>
          </a:xfrm>
          <a:prstGeom prst="rect">
            <a:avLst/>
          </a:prstGeom>
          <a:ln>
            <a:noFill/>
          </a:ln>
          <a:effectLst>
            <a:softEdge rad="112500"/>
          </a:effectLst>
        </p:spPr>
      </p:pic>
      <p:grpSp>
        <p:nvGrpSpPr>
          <p:cNvPr id="23" name="Group 22"/>
          <p:cNvGrpSpPr/>
          <p:nvPr/>
        </p:nvGrpSpPr>
        <p:grpSpPr>
          <a:xfrm>
            <a:off x="-19431" y="471340"/>
            <a:ext cx="1782808" cy="1475234"/>
            <a:chOff x="167872" y="2838323"/>
            <a:chExt cx="1782808" cy="1349240"/>
          </a:xfrm>
        </p:grpSpPr>
        <p:sp>
          <p:nvSpPr>
            <p:cNvPr id="24" name="Rectangle 23"/>
            <p:cNvSpPr/>
            <p:nvPr/>
          </p:nvSpPr>
          <p:spPr>
            <a:xfrm>
              <a:off x="167872" y="2853352"/>
              <a:ext cx="1522101" cy="1334211"/>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25" name="Rectangle 24"/>
            <p:cNvSpPr/>
            <p:nvPr/>
          </p:nvSpPr>
          <p:spPr>
            <a:xfrm>
              <a:off x="428579" y="2838323"/>
              <a:ext cx="1522101" cy="133421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68580" tIns="68580" rIns="68580" bIns="68580" numCol="1" spcCol="1270" anchor="t" anchorCtr="0">
              <a:noAutofit/>
            </a:bodyPr>
            <a:lstStyle/>
            <a:p>
              <a:pPr defTabSz="800100">
                <a:lnSpc>
                  <a:spcPct val="90000"/>
                </a:lnSpc>
                <a:spcBef>
                  <a:spcPct val="0"/>
                </a:spcBef>
                <a:spcAft>
                  <a:spcPct val="35000"/>
                </a:spcAft>
              </a:pPr>
              <a:r>
                <a:rPr lang="en-US" b="1" dirty="0">
                  <a:solidFill>
                    <a:srgbClr val="FF0000"/>
                  </a:solidFill>
                </a:rPr>
                <a:t>March 2015 </a:t>
              </a:r>
            </a:p>
            <a:p>
              <a:pPr marL="171450" lvl="1" indent="-171450" defTabSz="711200">
                <a:lnSpc>
                  <a:spcPct val="90000"/>
                </a:lnSpc>
                <a:spcBef>
                  <a:spcPct val="0"/>
                </a:spcBef>
                <a:spcAft>
                  <a:spcPct val="15000"/>
                </a:spcAft>
                <a:buChar char="••"/>
              </a:pPr>
              <a:r>
                <a:rPr lang="en-US" sz="1600" b="1" dirty="0"/>
                <a:t>Decision to reassess GNC  technical role </a:t>
              </a:r>
            </a:p>
          </p:txBody>
        </p:sp>
      </p:grpSp>
      <p:grpSp>
        <p:nvGrpSpPr>
          <p:cNvPr id="29" name="Group 28"/>
          <p:cNvGrpSpPr/>
          <p:nvPr/>
        </p:nvGrpSpPr>
        <p:grpSpPr>
          <a:xfrm>
            <a:off x="4234350" y="236579"/>
            <a:ext cx="4012219" cy="1186933"/>
            <a:chOff x="3935077" y="1981195"/>
            <a:chExt cx="3085031" cy="1468066"/>
          </a:xfrm>
        </p:grpSpPr>
        <p:sp>
          <p:nvSpPr>
            <p:cNvPr id="30" name="Rectangle 29"/>
            <p:cNvSpPr/>
            <p:nvPr/>
          </p:nvSpPr>
          <p:spPr>
            <a:xfrm>
              <a:off x="3935077" y="1981195"/>
              <a:ext cx="2050681" cy="1334211"/>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31" name="Rectangle 30"/>
            <p:cNvSpPr/>
            <p:nvPr/>
          </p:nvSpPr>
          <p:spPr>
            <a:xfrm>
              <a:off x="4688372" y="2115050"/>
              <a:ext cx="2331736" cy="133421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68580" tIns="68580" rIns="68580" bIns="68580" numCol="1" spcCol="1270" anchor="t" anchorCtr="0">
              <a:noAutofit/>
            </a:bodyPr>
            <a:lstStyle/>
            <a:p>
              <a:pPr defTabSz="800100">
                <a:lnSpc>
                  <a:spcPct val="90000"/>
                </a:lnSpc>
                <a:spcBef>
                  <a:spcPct val="0"/>
                </a:spcBef>
                <a:spcAft>
                  <a:spcPct val="35000"/>
                </a:spcAft>
              </a:pPr>
              <a:r>
                <a:rPr lang="en-US" b="1" dirty="0">
                  <a:solidFill>
                    <a:srgbClr val="FF0000"/>
                  </a:solidFill>
                </a:rPr>
                <a:t>March 2016 </a:t>
              </a:r>
            </a:p>
            <a:p>
              <a:pPr marL="171450" lvl="1" indent="-171450" defTabSz="711200">
                <a:lnSpc>
                  <a:spcPct val="90000"/>
                </a:lnSpc>
                <a:spcBef>
                  <a:spcPct val="0"/>
                </a:spcBef>
                <a:spcAft>
                  <a:spcPct val="15000"/>
                </a:spcAft>
                <a:buChar char="••"/>
              </a:pPr>
              <a:r>
                <a:rPr lang="en-US" sz="1600" b="1" dirty="0"/>
                <a:t>Key recommendations prioritized by GNC</a:t>
              </a:r>
            </a:p>
            <a:p>
              <a:pPr marL="171450" lvl="1" indent="-171450" defTabSz="711200">
                <a:lnSpc>
                  <a:spcPct val="90000"/>
                </a:lnSpc>
                <a:spcBef>
                  <a:spcPct val="0"/>
                </a:spcBef>
                <a:spcAft>
                  <a:spcPct val="15000"/>
                </a:spcAft>
                <a:buChar char="••"/>
              </a:pPr>
              <a:r>
                <a:rPr lang="en-US" sz="1600" b="1" dirty="0"/>
                <a:t>Nutrition in Emergencies Technical Task Force  constituted by GNC to address the key recommendations  </a:t>
              </a:r>
            </a:p>
          </p:txBody>
        </p:sp>
      </p:grpSp>
      <p:grpSp>
        <p:nvGrpSpPr>
          <p:cNvPr id="32" name="Group 31"/>
          <p:cNvGrpSpPr/>
          <p:nvPr/>
        </p:nvGrpSpPr>
        <p:grpSpPr>
          <a:xfrm>
            <a:off x="8952503" y="-19007"/>
            <a:ext cx="3386272" cy="1671214"/>
            <a:chOff x="5588996" y="1470089"/>
            <a:chExt cx="1691026" cy="1671214"/>
          </a:xfrm>
        </p:grpSpPr>
        <p:sp>
          <p:nvSpPr>
            <p:cNvPr id="33" name="Rectangle 32"/>
            <p:cNvSpPr/>
            <p:nvPr/>
          </p:nvSpPr>
          <p:spPr>
            <a:xfrm>
              <a:off x="5757921" y="1470089"/>
              <a:ext cx="1522101" cy="1334211"/>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34" name="Rectangle 33"/>
            <p:cNvSpPr/>
            <p:nvPr/>
          </p:nvSpPr>
          <p:spPr>
            <a:xfrm>
              <a:off x="5588996" y="1807092"/>
              <a:ext cx="1522101" cy="133421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68580" tIns="68580" rIns="68580" bIns="68580" numCol="1" spcCol="1270" anchor="t" anchorCtr="0">
              <a:noAutofit/>
            </a:bodyPr>
            <a:lstStyle/>
            <a:p>
              <a:pPr defTabSz="800100">
                <a:lnSpc>
                  <a:spcPct val="90000"/>
                </a:lnSpc>
                <a:spcBef>
                  <a:spcPct val="0"/>
                </a:spcBef>
                <a:spcAft>
                  <a:spcPct val="35000"/>
                </a:spcAft>
              </a:pPr>
              <a:r>
                <a:rPr lang="en-US" b="1" dirty="0">
                  <a:solidFill>
                    <a:srgbClr val="FF0000"/>
                  </a:solidFill>
                </a:rPr>
                <a:t>October 2016 </a:t>
              </a:r>
            </a:p>
            <a:p>
              <a:pPr marL="171450" lvl="1" indent="-171450" defTabSz="711200">
                <a:lnSpc>
                  <a:spcPct val="90000"/>
                </a:lnSpc>
                <a:spcBef>
                  <a:spcPct val="0"/>
                </a:spcBef>
                <a:spcAft>
                  <a:spcPct val="15000"/>
                </a:spcAft>
                <a:buChar char="••"/>
              </a:pPr>
              <a:r>
                <a:rPr lang="en-US" sz="1600" b="1" dirty="0"/>
                <a:t>NIE Technical Task Force presented to the GNC the  models options &amp; proposed definitions </a:t>
              </a:r>
            </a:p>
            <a:p>
              <a:pPr marL="171450" lvl="1" indent="-171450" defTabSz="711200">
                <a:lnSpc>
                  <a:spcPct val="90000"/>
                </a:lnSpc>
                <a:spcBef>
                  <a:spcPct val="0"/>
                </a:spcBef>
                <a:spcAft>
                  <a:spcPct val="15000"/>
                </a:spcAft>
                <a:buChar char="••"/>
              </a:pPr>
              <a:r>
                <a:rPr lang="en-US" sz="1600" b="1" dirty="0"/>
                <a:t>GNC agreed on a model “ Model 5 Plus” and  provided feedback on GNC technical role definitions</a:t>
              </a:r>
            </a:p>
          </p:txBody>
        </p:sp>
      </p:grpSp>
      <p:grpSp>
        <p:nvGrpSpPr>
          <p:cNvPr id="3" name="Group 2"/>
          <p:cNvGrpSpPr/>
          <p:nvPr/>
        </p:nvGrpSpPr>
        <p:grpSpPr>
          <a:xfrm>
            <a:off x="2673233" y="485990"/>
            <a:ext cx="2009170" cy="2255013"/>
            <a:chOff x="1436021" y="618576"/>
            <a:chExt cx="2009170" cy="2255013"/>
          </a:xfrm>
        </p:grpSpPr>
        <p:grpSp>
          <p:nvGrpSpPr>
            <p:cNvPr id="26" name="Group 25"/>
            <p:cNvGrpSpPr/>
            <p:nvPr/>
          </p:nvGrpSpPr>
          <p:grpSpPr>
            <a:xfrm>
              <a:off x="1436021" y="618576"/>
              <a:ext cx="2009170" cy="1388915"/>
              <a:chOff x="1544152" y="2337560"/>
              <a:chExt cx="2009170" cy="1388915"/>
            </a:xfrm>
          </p:grpSpPr>
          <p:sp>
            <p:nvSpPr>
              <p:cNvPr id="27" name="Rectangle 26"/>
              <p:cNvSpPr/>
              <p:nvPr/>
            </p:nvSpPr>
            <p:spPr>
              <a:xfrm>
                <a:off x="2031221" y="2392264"/>
                <a:ext cx="1522101" cy="1334211"/>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28" name="Rectangle 27"/>
              <p:cNvSpPr/>
              <p:nvPr/>
            </p:nvSpPr>
            <p:spPr>
              <a:xfrm>
                <a:off x="1544152" y="2337560"/>
                <a:ext cx="1523972" cy="133421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68580" tIns="68580" rIns="68580" bIns="68580" numCol="1" spcCol="1270" anchor="t" anchorCtr="0">
                <a:noAutofit/>
              </a:bodyPr>
              <a:lstStyle/>
              <a:p>
                <a:pPr defTabSz="800100">
                  <a:lnSpc>
                    <a:spcPct val="90000"/>
                  </a:lnSpc>
                  <a:spcBef>
                    <a:spcPct val="0"/>
                  </a:spcBef>
                  <a:spcAft>
                    <a:spcPct val="35000"/>
                  </a:spcAft>
                </a:pPr>
                <a:r>
                  <a:rPr lang="en-US" b="1" dirty="0">
                    <a:solidFill>
                      <a:srgbClr val="FF0000"/>
                    </a:solidFill>
                  </a:rPr>
                  <a:t>2015 </a:t>
                </a:r>
              </a:p>
              <a:p>
                <a:pPr marL="171450" lvl="1" indent="-171450" defTabSz="711200">
                  <a:lnSpc>
                    <a:spcPct val="90000"/>
                  </a:lnSpc>
                  <a:spcBef>
                    <a:spcPct val="0"/>
                  </a:spcBef>
                  <a:spcAft>
                    <a:spcPct val="15000"/>
                  </a:spcAft>
                  <a:buChar char="••"/>
                </a:pPr>
                <a:r>
                  <a:rPr lang="en-US" sz="1600" b="1" dirty="0"/>
                  <a:t>Save the Children US review of GNC technical role</a:t>
                </a:r>
              </a:p>
            </p:txBody>
          </p:sp>
        </p:grpSp>
        <p:pic>
          <p:nvPicPr>
            <p:cNvPr id="35" name="Picture 3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63530" y="1978050"/>
              <a:ext cx="1599176" cy="895539"/>
            </a:xfrm>
            <a:prstGeom prst="rect">
              <a:avLst/>
            </a:prstGeom>
          </p:spPr>
        </p:pic>
      </p:grpSp>
      <p:pic>
        <p:nvPicPr>
          <p:cNvPr id="36" name="Picture 3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621628" y="2086703"/>
            <a:ext cx="1363345" cy="1363345"/>
          </a:xfrm>
          <a:prstGeom prst="rect">
            <a:avLst/>
          </a:prstGeom>
        </p:spPr>
      </p:pic>
      <p:sp>
        <p:nvSpPr>
          <p:cNvPr id="9" name="Right Arrow 8"/>
          <p:cNvSpPr/>
          <p:nvPr/>
        </p:nvSpPr>
        <p:spPr>
          <a:xfrm>
            <a:off x="1931718" y="658659"/>
            <a:ext cx="551388" cy="448279"/>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GB"/>
          </a:p>
        </p:txBody>
      </p:sp>
      <p:sp>
        <p:nvSpPr>
          <p:cNvPr id="13" name="Right Arrow 12"/>
          <p:cNvSpPr/>
          <p:nvPr/>
        </p:nvSpPr>
        <p:spPr>
          <a:xfrm>
            <a:off x="4288756" y="638812"/>
            <a:ext cx="756946" cy="458111"/>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GB"/>
          </a:p>
        </p:txBody>
      </p:sp>
      <p:sp>
        <p:nvSpPr>
          <p:cNvPr id="38" name="Right Arrow 37"/>
          <p:cNvSpPr/>
          <p:nvPr/>
        </p:nvSpPr>
        <p:spPr>
          <a:xfrm>
            <a:off x="8273713" y="540694"/>
            <a:ext cx="705932" cy="461394"/>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GB"/>
          </a:p>
        </p:txBody>
      </p:sp>
      <p:sp>
        <p:nvSpPr>
          <p:cNvPr id="40" name="Left Arrow 39"/>
          <p:cNvSpPr/>
          <p:nvPr/>
        </p:nvSpPr>
        <p:spPr>
          <a:xfrm rot="16200000">
            <a:off x="11035340" y="3774700"/>
            <a:ext cx="573091" cy="510251"/>
          </a:xfrm>
          <a:prstGeom prst="lef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GB"/>
          </a:p>
        </p:txBody>
      </p:sp>
      <p:sp>
        <p:nvSpPr>
          <p:cNvPr id="41" name="Left Arrow 40"/>
          <p:cNvSpPr/>
          <p:nvPr/>
        </p:nvSpPr>
        <p:spPr>
          <a:xfrm>
            <a:off x="10138423" y="4561973"/>
            <a:ext cx="553752" cy="486385"/>
          </a:xfrm>
          <a:prstGeom prst="lef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GB"/>
          </a:p>
        </p:txBody>
      </p:sp>
      <p:sp>
        <p:nvSpPr>
          <p:cNvPr id="37" name="TextBox 36"/>
          <p:cNvSpPr txBox="1"/>
          <p:nvPr/>
        </p:nvSpPr>
        <p:spPr>
          <a:xfrm>
            <a:off x="8589065" y="4243045"/>
            <a:ext cx="1966388" cy="1323439"/>
          </a:xfrm>
          <a:prstGeom prst="rect">
            <a:avLst/>
          </a:prstGeom>
          <a:noFill/>
        </p:spPr>
        <p:txBody>
          <a:bodyPr wrap="square" rtlCol="0">
            <a:spAutoFit/>
          </a:bodyPr>
          <a:lstStyle/>
          <a:p>
            <a:r>
              <a:rPr lang="en-US" sz="1600" b="1" dirty="0">
                <a:solidFill>
                  <a:srgbClr val="FF0000"/>
                </a:solidFill>
              </a:rPr>
              <a:t>October  2017 </a:t>
            </a:r>
          </a:p>
          <a:p>
            <a:r>
              <a:rPr lang="en-US" sz="1600" b="1" dirty="0"/>
              <a:t>Review of TORs</a:t>
            </a:r>
          </a:p>
          <a:p>
            <a:r>
              <a:rPr lang="en-US" sz="1600" b="1" dirty="0"/>
              <a:t>Feedback on operationalization requirements  </a:t>
            </a:r>
          </a:p>
        </p:txBody>
      </p:sp>
      <p:sp>
        <p:nvSpPr>
          <p:cNvPr id="42" name="Left Arrow 40"/>
          <p:cNvSpPr/>
          <p:nvPr/>
        </p:nvSpPr>
        <p:spPr>
          <a:xfrm>
            <a:off x="8061801" y="4676914"/>
            <a:ext cx="564878" cy="495306"/>
          </a:xfrm>
          <a:prstGeom prst="lef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GB" dirty="0"/>
          </a:p>
        </p:txBody>
      </p:sp>
      <p:sp>
        <p:nvSpPr>
          <p:cNvPr id="43" name="Rectangle 42"/>
          <p:cNvSpPr/>
          <p:nvPr/>
        </p:nvSpPr>
        <p:spPr>
          <a:xfrm>
            <a:off x="6825745" y="4316371"/>
            <a:ext cx="1652729" cy="1490512"/>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68580" tIns="68580" rIns="68580" bIns="68580" numCol="1" spcCol="1270" anchor="t" anchorCtr="0">
            <a:noAutofit/>
          </a:bodyPr>
          <a:lstStyle/>
          <a:p>
            <a:pPr defTabSz="800100">
              <a:lnSpc>
                <a:spcPct val="90000"/>
              </a:lnSpc>
              <a:spcBef>
                <a:spcPct val="0"/>
              </a:spcBef>
              <a:spcAft>
                <a:spcPct val="35000"/>
              </a:spcAft>
            </a:pPr>
            <a:r>
              <a:rPr lang="en-US" b="1" dirty="0">
                <a:solidFill>
                  <a:srgbClr val="FF0000"/>
                </a:solidFill>
              </a:rPr>
              <a:t>March 2018</a:t>
            </a:r>
          </a:p>
          <a:p>
            <a:pPr marL="171450" lvl="1" indent="-171450" defTabSz="711200">
              <a:lnSpc>
                <a:spcPct val="90000"/>
              </a:lnSpc>
              <a:spcBef>
                <a:spcPct val="0"/>
              </a:spcBef>
              <a:spcAft>
                <a:spcPct val="15000"/>
              </a:spcAft>
              <a:buChar char="••"/>
            </a:pPr>
            <a:r>
              <a:rPr lang="en-US" sz="1600" b="1" dirty="0"/>
              <a:t>Resources acquired.</a:t>
            </a:r>
          </a:p>
          <a:p>
            <a:pPr marL="171450" lvl="1" indent="-171450" defTabSz="711200">
              <a:lnSpc>
                <a:spcPct val="90000"/>
              </a:lnSpc>
              <a:spcBef>
                <a:spcPct val="0"/>
              </a:spcBef>
              <a:spcAft>
                <a:spcPct val="15000"/>
              </a:spcAft>
              <a:buChar char="••"/>
            </a:pPr>
            <a:r>
              <a:rPr lang="en-US" sz="1600" b="1" dirty="0"/>
              <a:t>NGO co- lead identification</a:t>
            </a:r>
          </a:p>
          <a:p>
            <a:pPr marL="0" lvl="1" defTabSz="711200">
              <a:lnSpc>
                <a:spcPct val="90000"/>
              </a:lnSpc>
              <a:spcBef>
                <a:spcPct val="0"/>
              </a:spcBef>
              <a:spcAft>
                <a:spcPct val="15000"/>
              </a:spcAft>
            </a:pPr>
            <a:r>
              <a:rPr lang="en-US" sz="1600" b="1" dirty="0"/>
              <a:t> </a:t>
            </a:r>
          </a:p>
        </p:txBody>
      </p:sp>
      <p:sp>
        <p:nvSpPr>
          <p:cNvPr id="44" name="Rectangle 43"/>
          <p:cNvSpPr/>
          <p:nvPr/>
        </p:nvSpPr>
        <p:spPr>
          <a:xfrm>
            <a:off x="4840164" y="4381252"/>
            <a:ext cx="1523972" cy="133421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68580" tIns="68580" rIns="68580" bIns="68580" numCol="1" spcCol="1270" anchor="t" anchorCtr="0">
            <a:noAutofit/>
          </a:bodyPr>
          <a:lstStyle/>
          <a:p>
            <a:pPr defTabSz="800100">
              <a:lnSpc>
                <a:spcPct val="90000"/>
              </a:lnSpc>
              <a:spcBef>
                <a:spcPct val="0"/>
              </a:spcBef>
              <a:spcAft>
                <a:spcPct val="35000"/>
              </a:spcAft>
            </a:pPr>
            <a:r>
              <a:rPr lang="en-US" b="1" dirty="0">
                <a:solidFill>
                  <a:srgbClr val="FF0000"/>
                </a:solidFill>
              </a:rPr>
              <a:t>June 2018 </a:t>
            </a:r>
          </a:p>
          <a:p>
            <a:pPr marL="171450" lvl="1" indent="-171450" defTabSz="711200">
              <a:lnSpc>
                <a:spcPct val="90000"/>
              </a:lnSpc>
              <a:spcBef>
                <a:spcPct val="0"/>
              </a:spcBef>
              <a:spcAft>
                <a:spcPct val="15000"/>
              </a:spcAft>
              <a:buChar char="••"/>
            </a:pPr>
            <a:r>
              <a:rPr lang="en-US" sz="1600" b="1" dirty="0"/>
              <a:t>Handover by the TTF to PD, GNC, NGO co-lead, KM partner </a:t>
            </a:r>
          </a:p>
        </p:txBody>
      </p:sp>
      <p:sp>
        <p:nvSpPr>
          <p:cNvPr id="45" name="Left Arrow 40"/>
          <p:cNvSpPr/>
          <p:nvPr/>
        </p:nvSpPr>
        <p:spPr>
          <a:xfrm>
            <a:off x="6237892" y="4735386"/>
            <a:ext cx="669063" cy="495306"/>
          </a:xfrm>
          <a:prstGeom prst="lef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GB" dirty="0"/>
          </a:p>
        </p:txBody>
      </p:sp>
      <p:sp>
        <p:nvSpPr>
          <p:cNvPr id="46" name="Left Arrow 40"/>
          <p:cNvSpPr/>
          <p:nvPr/>
        </p:nvSpPr>
        <p:spPr>
          <a:xfrm>
            <a:off x="4288756" y="4756885"/>
            <a:ext cx="541554" cy="495306"/>
          </a:xfrm>
          <a:prstGeom prst="lef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GB" dirty="0"/>
          </a:p>
        </p:txBody>
      </p:sp>
      <p:sp>
        <p:nvSpPr>
          <p:cNvPr id="39" name="Rectangle 38"/>
          <p:cNvSpPr/>
          <p:nvPr/>
        </p:nvSpPr>
        <p:spPr>
          <a:xfrm>
            <a:off x="2139962" y="4172900"/>
            <a:ext cx="2638411" cy="133421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68580" tIns="68580" rIns="68580" bIns="68580" numCol="1" spcCol="1270" anchor="t" anchorCtr="0">
            <a:noAutofit/>
          </a:bodyPr>
          <a:lstStyle/>
          <a:p>
            <a:pPr defTabSz="800100">
              <a:lnSpc>
                <a:spcPct val="90000"/>
              </a:lnSpc>
              <a:spcBef>
                <a:spcPct val="0"/>
              </a:spcBef>
              <a:spcAft>
                <a:spcPct val="35000"/>
              </a:spcAft>
            </a:pPr>
            <a:r>
              <a:rPr lang="en-US" b="1" dirty="0">
                <a:solidFill>
                  <a:srgbClr val="FF0000"/>
                </a:solidFill>
              </a:rPr>
              <a:t>September 2018 </a:t>
            </a:r>
          </a:p>
          <a:p>
            <a:pPr marL="285750" lvl="1" indent="-285750" defTabSz="711200">
              <a:lnSpc>
                <a:spcPct val="90000"/>
              </a:lnSpc>
              <a:spcBef>
                <a:spcPct val="0"/>
              </a:spcBef>
              <a:spcAft>
                <a:spcPct val="15000"/>
              </a:spcAft>
              <a:buFont typeface="Arial" panose="020B0604020202020204" pitchFamily="34" charset="0"/>
              <a:buChar char="•"/>
            </a:pPr>
            <a:r>
              <a:rPr lang="en-US" sz="1600" b="1" dirty="0"/>
              <a:t>NGO co-lead / KM partner identified</a:t>
            </a:r>
          </a:p>
          <a:p>
            <a:pPr marL="285750" lvl="1" indent="-285750" defTabSz="711200">
              <a:lnSpc>
                <a:spcPct val="90000"/>
              </a:lnSpc>
              <a:spcBef>
                <a:spcPct val="0"/>
              </a:spcBef>
              <a:spcAft>
                <a:spcPct val="15000"/>
              </a:spcAft>
              <a:buFont typeface="Arial" panose="020B0604020202020204" pitchFamily="34" charset="0"/>
              <a:buChar char="•"/>
            </a:pPr>
            <a:r>
              <a:rPr lang="en-US" sz="1600" b="1" dirty="0"/>
              <a:t>Review of </a:t>
            </a:r>
            <a:r>
              <a:rPr lang="en-US" sz="1600" b="1" dirty="0" err="1"/>
              <a:t>En</a:t>
            </a:r>
            <a:r>
              <a:rPr lang="en-US" sz="1600" b="1" dirty="0"/>
              <a:t>-net</a:t>
            </a:r>
          </a:p>
          <a:p>
            <a:pPr marL="285750" lvl="1" indent="-285750" defTabSz="711200">
              <a:lnSpc>
                <a:spcPct val="90000"/>
              </a:lnSpc>
              <a:spcBef>
                <a:spcPct val="0"/>
              </a:spcBef>
              <a:spcAft>
                <a:spcPct val="15000"/>
              </a:spcAft>
              <a:buFont typeface="Arial" panose="020B0604020202020204" pitchFamily="34" charset="0"/>
              <a:buChar char="•"/>
            </a:pPr>
            <a:r>
              <a:rPr lang="en-US" sz="1600" b="1" dirty="0"/>
              <a:t>Review of country TWG</a:t>
            </a:r>
          </a:p>
          <a:p>
            <a:pPr marL="285750" lvl="1" indent="-285750" defTabSz="711200">
              <a:lnSpc>
                <a:spcPct val="90000"/>
              </a:lnSpc>
              <a:spcBef>
                <a:spcPct val="0"/>
              </a:spcBef>
              <a:spcAft>
                <a:spcPct val="15000"/>
              </a:spcAft>
              <a:buFont typeface="Arial" panose="020B0604020202020204" pitchFamily="34" charset="0"/>
              <a:buChar char="•"/>
            </a:pPr>
            <a:r>
              <a:rPr lang="en-US" sz="1600" b="1" dirty="0"/>
              <a:t>Mapping of existing resources</a:t>
            </a:r>
          </a:p>
          <a:p>
            <a:pPr marL="285750" lvl="1" indent="-285750" defTabSz="711200">
              <a:lnSpc>
                <a:spcPct val="90000"/>
              </a:lnSpc>
              <a:spcBef>
                <a:spcPct val="0"/>
              </a:spcBef>
              <a:spcAft>
                <a:spcPct val="15000"/>
              </a:spcAft>
              <a:buFont typeface="Arial" panose="020B0604020202020204" pitchFamily="34" charset="0"/>
              <a:buChar char="•"/>
            </a:pPr>
            <a:r>
              <a:rPr lang="en-US" sz="1600" b="1" dirty="0"/>
              <a:t>Documentation of interim guidance development processes</a:t>
            </a:r>
          </a:p>
          <a:p>
            <a:pPr marL="285750" lvl="1" indent="-285750" defTabSz="711200">
              <a:lnSpc>
                <a:spcPct val="90000"/>
              </a:lnSpc>
              <a:spcBef>
                <a:spcPct val="0"/>
              </a:spcBef>
              <a:spcAft>
                <a:spcPct val="15000"/>
              </a:spcAft>
              <a:buFont typeface="Arial" panose="020B0604020202020204" pitchFamily="34" charset="0"/>
              <a:buChar char="•"/>
            </a:pPr>
            <a:endParaRPr lang="en-US" sz="1600" b="1" dirty="0"/>
          </a:p>
        </p:txBody>
      </p:sp>
      <p:sp>
        <p:nvSpPr>
          <p:cNvPr id="47" name="Left Arrow 40"/>
          <p:cNvSpPr/>
          <p:nvPr/>
        </p:nvSpPr>
        <p:spPr>
          <a:xfrm>
            <a:off x="1560406" y="4755090"/>
            <a:ext cx="564878" cy="495306"/>
          </a:xfrm>
          <a:prstGeom prst="lef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GB" dirty="0"/>
          </a:p>
        </p:txBody>
      </p:sp>
      <p:sp>
        <p:nvSpPr>
          <p:cNvPr id="48" name="Rectangle 47"/>
          <p:cNvSpPr/>
          <p:nvPr/>
        </p:nvSpPr>
        <p:spPr>
          <a:xfrm>
            <a:off x="17904" y="4698118"/>
            <a:ext cx="1484766" cy="1490512"/>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68580" tIns="68580" rIns="68580" bIns="68580" numCol="1" spcCol="1270" anchor="t" anchorCtr="0">
            <a:noAutofit/>
          </a:bodyPr>
          <a:lstStyle/>
          <a:p>
            <a:pPr defTabSz="800100">
              <a:lnSpc>
                <a:spcPct val="90000"/>
              </a:lnSpc>
              <a:spcBef>
                <a:spcPct val="0"/>
              </a:spcBef>
              <a:spcAft>
                <a:spcPct val="35000"/>
              </a:spcAft>
            </a:pPr>
            <a:r>
              <a:rPr lang="en-US" b="1" dirty="0">
                <a:solidFill>
                  <a:srgbClr val="FF0000"/>
                </a:solidFill>
              </a:rPr>
              <a:t>October  2018</a:t>
            </a:r>
          </a:p>
          <a:p>
            <a:pPr marL="0" lvl="1" defTabSz="711200">
              <a:lnSpc>
                <a:spcPct val="90000"/>
              </a:lnSpc>
              <a:spcBef>
                <a:spcPct val="0"/>
              </a:spcBef>
              <a:spcAft>
                <a:spcPct val="15000"/>
              </a:spcAft>
            </a:pPr>
            <a:r>
              <a:rPr lang="en-US" sz="1600" b="1" dirty="0"/>
              <a:t>Geneva – 2 day workplan development </a:t>
            </a:r>
          </a:p>
          <a:p>
            <a:pPr marL="0" lvl="1" defTabSz="711200">
              <a:lnSpc>
                <a:spcPct val="90000"/>
              </a:lnSpc>
              <a:spcBef>
                <a:spcPct val="0"/>
              </a:spcBef>
              <a:spcAft>
                <a:spcPct val="15000"/>
              </a:spcAft>
            </a:pPr>
            <a:r>
              <a:rPr lang="en-US" sz="1600" b="1" dirty="0"/>
              <a:t>WV, Tech RRT, GNC- CT, ENN &amp; UNICEF </a:t>
            </a:r>
          </a:p>
        </p:txBody>
      </p:sp>
      <p:sp>
        <p:nvSpPr>
          <p:cNvPr id="49" name="Rectangle 48"/>
          <p:cNvSpPr/>
          <p:nvPr/>
        </p:nvSpPr>
        <p:spPr>
          <a:xfrm>
            <a:off x="215750" y="3150424"/>
            <a:ext cx="1484766" cy="1490512"/>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68580" tIns="68580" rIns="68580" bIns="68580" numCol="1" spcCol="1270" anchor="t" anchorCtr="0">
            <a:noAutofit/>
          </a:bodyPr>
          <a:lstStyle/>
          <a:p>
            <a:pPr defTabSz="800100">
              <a:lnSpc>
                <a:spcPct val="90000"/>
              </a:lnSpc>
              <a:spcBef>
                <a:spcPct val="0"/>
              </a:spcBef>
              <a:spcAft>
                <a:spcPct val="35000"/>
              </a:spcAft>
            </a:pPr>
            <a:r>
              <a:rPr lang="en-US" b="1" dirty="0">
                <a:solidFill>
                  <a:srgbClr val="FF0000"/>
                </a:solidFill>
              </a:rPr>
              <a:t>October  2018</a:t>
            </a:r>
          </a:p>
          <a:p>
            <a:pPr marL="0" lvl="1" defTabSz="711200">
              <a:lnSpc>
                <a:spcPct val="90000"/>
              </a:lnSpc>
              <a:spcBef>
                <a:spcPct val="0"/>
              </a:spcBef>
              <a:spcAft>
                <a:spcPct val="15000"/>
              </a:spcAft>
            </a:pPr>
            <a:r>
              <a:rPr lang="en-US" sz="4000" b="1" dirty="0"/>
              <a:t>Now! </a:t>
            </a:r>
          </a:p>
        </p:txBody>
      </p:sp>
      <p:sp>
        <p:nvSpPr>
          <p:cNvPr id="50" name="Left Arrow 40"/>
          <p:cNvSpPr/>
          <p:nvPr/>
        </p:nvSpPr>
        <p:spPr>
          <a:xfrm rot="5400000">
            <a:off x="509531" y="4100499"/>
            <a:ext cx="564878" cy="495306"/>
          </a:xfrm>
          <a:prstGeom prst="lef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GB" dirty="0"/>
          </a:p>
        </p:txBody>
      </p:sp>
    </p:spTree>
    <p:extLst>
      <p:ext uri="{BB962C8B-B14F-4D97-AF65-F5344CB8AC3E}">
        <p14:creationId xmlns:p14="http://schemas.microsoft.com/office/powerpoint/2010/main" val="1552862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2"/>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2"/>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4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41"/>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37"/>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42"/>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43"/>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45"/>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46"/>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44"/>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39"/>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47"/>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48"/>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50"/>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animBg="1"/>
      <p:bldP spid="13" grpId="0" animBg="1"/>
      <p:bldP spid="38" grpId="0" animBg="1"/>
      <p:bldP spid="40" grpId="0" animBg="1"/>
      <p:bldP spid="41" grpId="0" animBg="1"/>
      <p:bldP spid="37" grpId="0"/>
      <p:bldP spid="42" grpId="0" animBg="1"/>
      <p:bldP spid="43" grpId="0"/>
      <p:bldP spid="44" grpId="0"/>
      <p:bldP spid="45" grpId="0" animBg="1"/>
      <p:bldP spid="46" grpId="0" animBg="1"/>
      <p:bldP spid="39" grpId="0"/>
      <p:bldP spid="47" grpId="0" animBg="1"/>
      <p:bldP spid="48" grpId="0"/>
      <p:bldP spid="49" grpId="0"/>
      <p:bldP spid="5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071867"/>
            <a:ext cx="12192000" cy="2176041"/>
          </a:xfrm>
          <a:prstGeom prst="rect">
            <a:avLst/>
          </a:prstGeom>
          <a:solidFill>
            <a:srgbClr val="63A5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rPr>
              <a:t>SSSSSS</a:t>
            </a:r>
            <a:endParaRPr lang="en-GB" sz="3200" dirty="0">
              <a:solidFill>
                <a:schemeClr val="bg1"/>
              </a:solidFill>
            </a:endParaRPr>
          </a:p>
        </p:txBody>
      </p:sp>
      <p:sp>
        <p:nvSpPr>
          <p:cNvPr id="3" name="Rectangle 2"/>
          <p:cNvSpPr/>
          <p:nvPr/>
        </p:nvSpPr>
        <p:spPr>
          <a:xfrm>
            <a:off x="0" y="2060292"/>
            <a:ext cx="12192000" cy="2176041"/>
          </a:xfrm>
          <a:prstGeom prst="rect">
            <a:avLst/>
          </a:prstGeom>
          <a:solidFill>
            <a:srgbClr val="63A5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a:solidFill>
                  <a:schemeClr val="bg1"/>
                </a:solidFill>
              </a:rPr>
              <a:t>What are the basics of the Global Tech Mechanism? A quick reminder on what we agreed on together..…..…. </a:t>
            </a:r>
            <a:endParaRPr lang="en-GB" sz="4800" dirty="0">
              <a:solidFill>
                <a:schemeClr val="bg1"/>
              </a:solidFill>
            </a:endParaRPr>
          </a:p>
        </p:txBody>
      </p:sp>
    </p:spTree>
    <p:extLst>
      <p:ext uri="{BB962C8B-B14F-4D97-AF65-F5344CB8AC3E}">
        <p14:creationId xmlns:p14="http://schemas.microsoft.com/office/powerpoint/2010/main" val="16058895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5"/>
          <p:cNvPicPr>
            <a:picLocks noChangeAspect="1"/>
          </p:cNvPicPr>
          <p:nvPr/>
        </p:nvPicPr>
        <p:blipFill rotWithShape="1">
          <a:blip r:embed="rId3">
            <a:extLst>
              <a:ext uri="{28A0092B-C50C-407E-A947-70E740481C1C}">
                <a14:useLocalDpi xmlns:a14="http://schemas.microsoft.com/office/drawing/2010/main" val="0"/>
              </a:ext>
            </a:extLst>
          </a:blip>
          <a:srcRect l="34138" t="24373" r="32940" b="26243"/>
          <a:stretch/>
        </p:blipFill>
        <p:spPr>
          <a:xfrm>
            <a:off x="2769136" y="3592609"/>
            <a:ext cx="293904" cy="440857"/>
          </a:xfrm>
          <a:prstGeom prst="rect">
            <a:avLst/>
          </a:prstGeom>
        </p:spPr>
      </p:pic>
      <p:sp>
        <p:nvSpPr>
          <p:cNvPr id="8" name="TextBox 207"/>
          <p:cNvSpPr txBox="1">
            <a:spLocks noChangeArrowheads="1"/>
          </p:cNvSpPr>
          <p:nvPr/>
        </p:nvSpPr>
        <p:spPr bwMode="auto">
          <a:xfrm>
            <a:off x="532892" y="242011"/>
            <a:ext cx="10862893" cy="5787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algn="ctr"/>
            <a:r>
              <a:rPr lang="en-US" sz="3200" b="1" dirty="0">
                <a:solidFill>
                  <a:srgbClr val="0070C0"/>
                </a:solidFill>
              </a:rPr>
              <a:t>Areas for </a:t>
            </a:r>
            <a:r>
              <a:rPr lang="en-US" sz="2800" b="1" dirty="0">
                <a:solidFill>
                  <a:srgbClr val="0070C0"/>
                </a:solidFill>
              </a:rPr>
              <a:t>the</a:t>
            </a:r>
            <a:r>
              <a:rPr lang="en-US" sz="3200" b="1" dirty="0">
                <a:solidFill>
                  <a:srgbClr val="0070C0"/>
                </a:solidFill>
              </a:rPr>
              <a:t> Global Technical Mechanism to address  </a:t>
            </a:r>
          </a:p>
        </p:txBody>
      </p:sp>
      <p:grpSp>
        <p:nvGrpSpPr>
          <p:cNvPr id="2" name="Group 1"/>
          <p:cNvGrpSpPr/>
          <p:nvPr/>
        </p:nvGrpSpPr>
        <p:grpSpPr>
          <a:xfrm>
            <a:off x="619337" y="1283485"/>
            <a:ext cx="4114643" cy="2438400"/>
            <a:chOff x="2354973" y="1252164"/>
            <a:chExt cx="2438400" cy="2438400"/>
          </a:xfrm>
        </p:grpSpPr>
        <p:sp>
          <p:nvSpPr>
            <p:cNvPr id="44" name="Rectangle 43"/>
            <p:cNvSpPr/>
            <p:nvPr/>
          </p:nvSpPr>
          <p:spPr>
            <a:xfrm>
              <a:off x="2354973" y="1252164"/>
              <a:ext cx="2438400" cy="2438400"/>
            </a:xfrm>
            <a:prstGeom prst="rect">
              <a:avLst/>
            </a:prstGeom>
            <a:solidFill>
              <a:srgbClr val="FF6699"/>
            </a:solidFill>
            <a:ln>
              <a:noFill/>
            </a:ln>
            <a:effectLst/>
          </p:spPr>
          <p:style>
            <a:lnRef idx="1">
              <a:schemeClr val="accent1"/>
            </a:lnRef>
            <a:fillRef idx="3">
              <a:schemeClr val="accent1"/>
            </a:fillRef>
            <a:effectRef idx="2">
              <a:schemeClr val="accent1"/>
            </a:effectRef>
            <a:fontRef idx="minor">
              <a:schemeClr val="lt1"/>
            </a:fontRef>
          </p:style>
          <p:txBody>
            <a:bodyPr lIns="91443" tIns="45721" rIns="91443" bIns="45721" anchor="ctr"/>
            <a:lstStyle/>
            <a:p>
              <a:pPr algn="ctr" defTabSz="685767">
                <a:defRPr/>
              </a:pPr>
              <a:endParaRPr lang="en-US" sz="1400" dirty="0">
                <a:latin typeface="Calibri Light"/>
              </a:endParaRPr>
            </a:p>
          </p:txBody>
        </p:sp>
        <p:sp>
          <p:nvSpPr>
            <p:cNvPr id="45" name="Title 20"/>
            <p:cNvSpPr txBox="1">
              <a:spLocks/>
            </p:cNvSpPr>
            <p:nvPr/>
          </p:nvSpPr>
          <p:spPr bwMode="auto">
            <a:xfrm>
              <a:off x="2520893" y="1793201"/>
              <a:ext cx="2017875" cy="1600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3" tIns="45721" rIns="91443" bIns="45721" anchor="ctr">
              <a:spAutoFit/>
            </a:bodyPr>
            <a:lstStyle>
              <a:lvl1pPr defTabSz="457200">
                <a:defRPr sz="3600">
                  <a:solidFill>
                    <a:schemeClr val="tx1"/>
                  </a:solidFill>
                  <a:latin typeface="Lato Light" charset="0"/>
                  <a:ea typeface="MS PGothic" panose="020B0600070205080204" pitchFamily="34" charset="-128"/>
                </a:defRPr>
              </a:lvl1pPr>
              <a:lvl2pPr marL="742950" indent="-285750" defTabSz="457200">
                <a:defRPr sz="3600">
                  <a:solidFill>
                    <a:schemeClr val="tx1"/>
                  </a:solidFill>
                  <a:latin typeface="Lato Light" charset="0"/>
                  <a:ea typeface="MS PGothic" panose="020B0600070205080204" pitchFamily="34" charset="-128"/>
                </a:defRPr>
              </a:lvl2pPr>
              <a:lvl3pPr marL="1143000" indent="-228600" defTabSz="457200">
                <a:defRPr sz="3600">
                  <a:solidFill>
                    <a:schemeClr val="tx1"/>
                  </a:solidFill>
                  <a:latin typeface="Lato Light" charset="0"/>
                  <a:ea typeface="MS PGothic" panose="020B0600070205080204" pitchFamily="34" charset="-128"/>
                </a:defRPr>
              </a:lvl3pPr>
              <a:lvl4pPr marL="1600200" indent="-228600" defTabSz="457200">
                <a:defRPr sz="3600">
                  <a:solidFill>
                    <a:schemeClr val="tx1"/>
                  </a:solidFill>
                  <a:latin typeface="Lato Light" charset="0"/>
                  <a:ea typeface="MS PGothic" panose="020B0600070205080204" pitchFamily="34" charset="-128"/>
                </a:defRPr>
              </a:lvl4pPr>
              <a:lvl5pPr marL="2057400" indent="-228600" defTabSz="457200">
                <a:defRPr sz="3600">
                  <a:solidFill>
                    <a:schemeClr val="tx1"/>
                  </a:solidFill>
                  <a:latin typeface="Lato Light" charset="0"/>
                  <a:ea typeface="MS PGothic" panose="020B0600070205080204" pitchFamily="34" charset="-128"/>
                </a:defRPr>
              </a:lvl5pPr>
              <a:lvl6pPr marL="2514600" indent="-228600" defTabSz="457200"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457200"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457200"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457200"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algn="ctr"/>
              <a:r>
                <a:rPr lang="en-US" sz="1400" b="1" dirty="0"/>
                <a:t>Technical advice</a:t>
              </a:r>
            </a:p>
            <a:p>
              <a:pPr algn="ctr"/>
              <a:r>
                <a:rPr lang="en-US" sz="1400" dirty="0"/>
                <a:t>This refers to the process of providing feedback to questions from individuals working in countries in emergencies within a relatively short timeframe primarily when normative guidance exists/are available. </a:t>
              </a:r>
            </a:p>
          </p:txBody>
        </p:sp>
      </p:grpSp>
      <p:grpSp>
        <p:nvGrpSpPr>
          <p:cNvPr id="5" name="Group 4"/>
          <p:cNvGrpSpPr/>
          <p:nvPr/>
        </p:nvGrpSpPr>
        <p:grpSpPr>
          <a:xfrm>
            <a:off x="2969444" y="3705413"/>
            <a:ext cx="5620752" cy="2447288"/>
            <a:chOff x="4794169" y="3705413"/>
            <a:chExt cx="2438400" cy="2447288"/>
          </a:xfrm>
        </p:grpSpPr>
        <p:sp>
          <p:nvSpPr>
            <p:cNvPr id="46" name="Rectangle 45"/>
            <p:cNvSpPr/>
            <p:nvPr/>
          </p:nvSpPr>
          <p:spPr>
            <a:xfrm>
              <a:off x="4794169" y="3705413"/>
              <a:ext cx="2438400" cy="2447288"/>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91443" tIns="45721" rIns="91443" bIns="45721" anchor="ctr"/>
            <a:lstStyle/>
            <a:p>
              <a:pPr algn="ctr" defTabSz="685767">
                <a:defRPr/>
              </a:pPr>
              <a:endParaRPr lang="en-US" sz="1400" dirty="0">
                <a:latin typeface="Calibri Light"/>
              </a:endParaRPr>
            </a:p>
          </p:txBody>
        </p:sp>
        <p:sp>
          <p:nvSpPr>
            <p:cNvPr id="61" name="Title 20"/>
            <p:cNvSpPr txBox="1">
              <a:spLocks/>
            </p:cNvSpPr>
            <p:nvPr/>
          </p:nvSpPr>
          <p:spPr bwMode="auto">
            <a:xfrm>
              <a:off x="5014286" y="4214327"/>
              <a:ext cx="2019660" cy="1384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3" tIns="45721" rIns="91443" bIns="45721" anchor="ctr">
              <a:spAutoFit/>
            </a:bodyPr>
            <a:lstStyle>
              <a:lvl1pPr defTabSz="457200">
                <a:defRPr sz="3600">
                  <a:solidFill>
                    <a:schemeClr val="tx1"/>
                  </a:solidFill>
                  <a:latin typeface="Lato Light" charset="0"/>
                  <a:ea typeface="MS PGothic" panose="020B0600070205080204" pitchFamily="34" charset="-128"/>
                </a:defRPr>
              </a:lvl1pPr>
              <a:lvl2pPr marL="742950" indent="-285750" defTabSz="457200">
                <a:defRPr sz="3600">
                  <a:solidFill>
                    <a:schemeClr val="tx1"/>
                  </a:solidFill>
                  <a:latin typeface="Lato Light" charset="0"/>
                  <a:ea typeface="MS PGothic" panose="020B0600070205080204" pitchFamily="34" charset="-128"/>
                </a:defRPr>
              </a:lvl2pPr>
              <a:lvl3pPr marL="1143000" indent="-228600" defTabSz="457200">
                <a:defRPr sz="3600">
                  <a:solidFill>
                    <a:schemeClr val="tx1"/>
                  </a:solidFill>
                  <a:latin typeface="Lato Light" charset="0"/>
                  <a:ea typeface="MS PGothic" panose="020B0600070205080204" pitchFamily="34" charset="-128"/>
                </a:defRPr>
              </a:lvl3pPr>
              <a:lvl4pPr marL="1600200" indent="-228600" defTabSz="457200">
                <a:defRPr sz="3600">
                  <a:solidFill>
                    <a:schemeClr val="tx1"/>
                  </a:solidFill>
                  <a:latin typeface="Lato Light" charset="0"/>
                  <a:ea typeface="MS PGothic" panose="020B0600070205080204" pitchFamily="34" charset="-128"/>
                </a:defRPr>
              </a:lvl4pPr>
              <a:lvl5pPr marL="2057400" indent="-228600" defTabSz="457200">
                <a:defRPr sz="3600">
                  <a:solidFill>
                    <a:schemeClr val="tx1"/>
                  </a:solidFill>
                  <a:latin typeface="Lato Light" charset="0"/>
                  <a:ea typeface="MS PGothic" panose="020B0600070205080204" pitchFamily="34" charset="-128"/>
                </a:defRPr>
              </a:lvl5pPr>
              <a:lvl6pPr marL="2514600" indent="-228600" defTabSz="457200"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457200"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457200"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457200"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algn="ctr"/>
              <a:r>
                <a:rPr lang="en-US" sz="1400" b="1" dirty="0"/>
                <a:t>Specialized technical expertise</a:t>
              </a:r>
              <a:endParaRPr lang="en-US" sz="1400" dirty="0"/>
            </a:p>
            <a:p>
              <a:pPr algn="ctr"/>
              <a:r>
                <a:rPr lang="en-US" sz="1400" dirty="0"/>
                <a:t>This refers to securing specific technical expertise that the cluster needs in order to deliver on cluster activities, which is beyond the capacity of country level resources due to either the complexity/newness of the issue or guidance or relative scarcity of the expertise. </a:t>
              </a:r>
            </a:p>
          </p:txBody>
        </p:sp>
      </p:grpSp>
      <p:grpSp>
        <p:nvGrpSpPr>
          <p:cNvPr id="3" name="Group 2"/>
          <p:cNvGrpSpPr/>
          <p:nvPr/>
        </p:nvGrpSpPr>
        <p:grpSpPr>
          <a:xfrm>
            <a:off x="7192942" y="1292415"/>
            <a:ext cx="3836419" cy="2438400"/>
            <a:chOff x="7192943" y="1292415"/>
            <a:chExt cx="2438400" cy="2438400"/>
          </a:xfrm>
        </p:grpSpPr>
        <p:sp>
          <p:nvSpPr>
            <p:cNvPr id="48" name="Rectangle 47"/>
            <p:cNvSpPr/>
            <p:nvPr/>
          </p:nvSpPr>
          <p:spPr>
            <a:xfrm>
              <a:off x="7192943" y="1292415"/>
              <a:ext cx="2438400" cy="2438400"/>
            </a:xfrm>
            <a:prstGeom prst="rect">
              <a:avLst/>
            </a:prstGeom>
            <a:solidFill>
              <a:srgbClr val="FF6600"/>
            </a:solidFill>
            <a:ln>
              <a:noFill/>
            </a:ln>
            <a:effectLst/>
          </p:spPr>
          <p:style>
            <a:lnRef idx="1">
              <a:schemeClr val="accent1"/>
            </a:lnRef>
            <a:fillRef idx="3">
              <a:schemeClr val="accent1"/>
            </a:fillRef>
            <a:effectRef idx="2">
              <a:schemeClr val="accent1"/>
            </a:effectRef>
            <a:fontRef idx="minor">
              <a:schemeClr val="lt1"/>
            </a:fontRef>
          </p:style>
          <p:txBody>
            <a:bodyPr lIns="91443" tIns="45721" rIns="91443" bIns="45721" anchor="ctr"/>
            <a:lstStyle/>
            <a:p>
              <a:pPr algn="ctr" defTabSz="685767">
                <a:defRPr/>
              </a:pPr>
              <a:endParaRPr lang="en-US" sz="1400" dirty="0">
                <a:latin typeface="Calibri Light"/>
              </a:endParaRPr>
            </a:p>
          </p:txBody>
        </p:sp>
        <p:sp>
          <p:nvSpPr>
            <p:cNvPr id="62" name="Title 20"/>
            <p:cNvSpPr txBox="1">
              <a:spLocks/>
            </p:cNvSpPr>
            <p:nvPr/>
          </p:nvSpPr>
          <p:spPr bwMode="auto">
            <a:xfrm>
              <a:off x="7421526" y="1656875"/>
              <a:ext cx="2013097" cy="1615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3" tIns="45721" rIns="91443" bIns="45721" anchor="ctr">
              <a:spAutoFit/>
            </a:bodyPr>
            <a:lstStyle>
              <a:lvl1pPr defTabSz="457200">
                <a:defRPr sz="3600">
                  <a:solidFill>
                    <a:schemeClr val="tx1"/>
                  </a:solidFill>
                  <a:latin typeface="Lato Light" charset="0"/>
                  <a:ea typeface="MS PGothic" panose="020B0600070205080204" pitchFamily="34" charset="-128"/>
                </a:defRPr>
              </a:lvl1pPr>
              <a:lvl2pPr marL="742950" indent="-285750" defTabSz="457200">
                <a:defRPr sz="3600">
                  <a:solidFill>
                    <a:schemeClr val="tx1"/>
                  </a:solidFill>
                  <a:latin typeface="Lato Light" charset="0"/>
                  <a:ea typeface="MS PGothic" panose="020B0600070205080204" pitchFamily="34" charset="-128"/>
                </a:defRPr>
              </a:lvl2pPr>
              <a:lvl3pPr marL="1143000" indent="-228600" defTabSz="457200">
                <a:defRPr sz="3600">
                  <a:solidFill>
                    <a:schemeClr val="tx1"/>
                  </a:solidFill>
                  <a:latin typeface="Lato Light" charset="0"/>
                  <a:ea typeface="MS PGothic" panose="020B0600070205080204" pitchFamily="34" charset="-128"/>
                </a:defRPr>
              </a:lvl3pPr>
              <a:lvl4pPr marL="1600200" indent="-228600" defTabSz="457200">
                <a:defRPr sz="3600">
                  <a:solidFill>
                    <a:schemeClr val="tx1"/>
                  </a:solidFill>
                  <a:latin typeface="Lato Light" charset="0"/>
                  <a:ea typeface="MS PGothic" panose="020B0600070205080204" pitchFamily="34" charset="-128"/>
                </a:defRPr>
              </a:lvl4pPr>
              <a:lvl5pPr marL="2057400" indent="-228600" defTabSz="457200">
                <a:defRPr sz="3600">
                  <a:solidFill>
                    <a:schemeClr val="tx1"/>
                  </a:solidFill>
                  <a:latin typeface="Lato Light" charset="0"/>
                  <a:ea typeface="MS PGothic" panose="020B0600070205080204" pitchFamily="34" charset="-128"/>
                </a:defRPr>
              </a:lvl5pPr>
              <a:lvl6pPr marL="2514600" indent="-228600" defTabSz="457200"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457200"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457200"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457200"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algn="ctr"/>
              <a:r>
                <a:rPr lang="en-US" sz="1400" b="1" dirty="0"/>
                <a:t>Consensus driven guidance</a:t>
              </a:r>
              <a:endParaRPr lang="en-US" sz="1400" dirty="0"/>
            </a:p>
            <a:p>
              <a:pPr algn="ctr"/>
              <a:r>
                <a:rPr lang="en-US" sz="1400" dirty="0"/>
                <a:t>This refers to the process of identifying and addressing the need for additional technical operational guidance for an emerging issue that must be addressed in order to enable a specific emergency response</a:t>
              </a:r>
              <a:endParaRPr lang="en-US" altLang="en-US" sz="1400" dirty="0">
                <a:solidFill>
                  <a:schemeClr val="bg1"/>
                </a:solidFill>
                <a:latin typeface="+mn-lt"/>
                <a:cs typeface="Calibri Light" panose="020F0302020204030204" pitchFamily="34" charset="0"/>
              </a:endParaRPr>
            </a:p>
          </p:txBody>
        </p:sp>
      </p:grpSp>
      <p:pic>
        <p:nvPicPr>
          <p:cNvPr id="18" name="Picture 17"/>
          <p:cNvPicPr>
            <a:picLocks noChangeAspect="1"/>
          </p:cNvPicPr>
          <p:nvPr/>
        </p:nvPicPr>
        <p:blipFill rotWithShape="1">
          <a:blip r:embed="rId4"/>
          <a:srcRect l="7097" t="23105" r="17979" b="7594"/>
          <a:stretch/>
        </p:blipFill>
        <p:spPr>
          <a:xfrm>
            <a:off x="8590196" y="3705413"/>
            <a:ext cx="2439165" cy="2460704"/>
          </a:xfrm>
          <a:prstGeom prst="rect">
            <a:avLst/>
          </a:prstGeom>
        </p:spPr>
      </p:pic>
      <p:pic>
        <p:nvPicPr>
          <p:cNvPr id="19" name="Picture 18"/>
          <p:cNvPicPr>
            <a:picLocks noChangeAspect="1"/>
          </p:cNvPicPr>
          <p:nvPr/>
        </p:nvPicPr>
        <p:blipFill rotWithShape="1">
          <a:blip r:embed="rId5"/>
          <a:srcRect t="1" r="15782" b="1447"/>
          <a:stretch/>
        </p:blipFill>
        <p:spPr>
          <a:xfrm>
            <a:off x="4733980" y="1294791"/>
            <a:ext cx="2460718" cy="2412428"/>
          </a:xfrm>
          <a:prstGeom prst="rect">
            <a:avLst/>
          </a:prstGeom>
        </p:spPr>
      </p:pic>
      <p:pic>
        <p:nvPicPr>
          <p:cNvPr id="21" name="Picture 20"/>
          <p:cNvPicPr>
            <a:picLocks noChangeAspect="1"/>
          </p:cNvPicPr>
          <p:nvPr/>
        </p:nvPicPr>
        <p:blipFill rotWithShape="1">
          <a:blip r:embed="rId6"/>
          <a:srcRect l="9729" t="-529" r="22300" b="529"/>
          <a:stretch/>
        </p:blipFill>
        <p:spPr>
          <a:xfrm>
            <a:off x="619337" y="3705413"/>
            <a:ext cx="2443703" cy="2470168"/>
          </a:xfrm>
          <a:prstGeom prst="rect">
            <a:avLst/>
          </a:prstGeom>
        </p:spPr>
      </p:pic>
      <p:sp>
        <p:nvSpPr>
          <p:cNvPr id="16" name="Oval 15"/>
          <p:cNvSpPr>
            <a:spLocks noChangeArrowheads="1"/>
          </p:cNvSpPr>
          <p:nvPr/>
        </p:nvSpPr>
        <p:spPr bwMode="auto">
          <a:xfrm>
            <a:off x="2388002" y="1222226"/>
            <a:ext cx="528086" cy="434649"/>
          </a:xfrm>
          <a:prstGeom prst="ellipse">
            <a:avLst/>
          </a:prstGeom>
          <a:solidFill>
            <a:srgbClr val="FFFF00"/>
          </a:solidFill>
          <a:ln w="3175" algn="ctr">
            <a:solidFill>
              <a:sysClr val="windowText" lastClr="000000"/>
            </a:solidFill>
            <a:round/>
            <a:headEnd/>
            <a:tailEnd/>
          </a:ln>
        </p:spPr>
        <p:txBody>
          <a:bodyPr lIns="45720" rIns="45720" anchor="ctr"/>
          <a:lstStyle/>
          <a:p>
            <a:pPr algn="ctr" eaLnBrk="0" fontAlgn="base" hangingPunct="0">
              <a:defRPr/>
            </a:pPr>
            <a:r>
              <a:rPr lang="en-US" sz="1400" b="1"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1</a:t>
            </a:r>
            <a:endParaRPr lang="en-US" sz="2800" kern="0" dirty="0">
              <a:solidFill>
                <a:sysClr val="windowText" lastClr="000000"/>
              </a:solidFill>
              <a:latin typeface="Times New Roman" panose="02020603050405020304" pitchFamily="18" charset="0"/>
              <a:ea typeface="Times New Roman" panose="02020603050405020304" pitchFamily="18" charset="0"/>
            </a:endParaRPr>
          </a:p>
        </p:txBody>
      </p:sp>
      <p:sp>
        <p:nvSpPr>
          <p:cNvPr id="17" name="Oval 16"/>
          <p:cNvSpPr>
            <a:spLocks noChangeArrowheads="1"/>
          </p:cNvSpPr>
          <p:nvPr/>
        </p:nvSpPr>
        <p:spPr bwMode="auto">
          <a:xfrm>
            <a:off x="8583065" y="1188573"/>
            <a:ext cx="528086" cy="434649"/>
          </a:xfrm>
          <a:prstGeom prst="ellipse">
            <a:avLst/>
          </a:prstGeom>
          <a:solidFill>
            <a:srgbClr val="FFFF00"/>
          </a:solidFill>
          <a:ln w="3175" algn="ctr">
            <a:solidFill>
              <a:sysClr val="windowText" lastClr="000000"/>
            </a:solidFill>
            <a:round/>
            <a:headEnd/>
            <a:tailEnd/>
          </a:ln>
        </p:spPr>
        <p:txBody>
          <a:bodyPr lIns="45720" rIns="45720" anchor="ctr"/>
          <a:lstStyle/>
          <a:p>
            <a:pPr algn="ctr" eaLnBrk="0" fontAlgn="base" hangingPunct="0">
              <a:defRPr/>
            </a:pPr>
            <a:r>
              <a:rPr lang="en-US" sz="1400" b="1"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2</a:t>
            </a:r>
            <a:endParaRPr lang="en-US" sz="2800" kern="0" dirty="0">
              <a:solidFill>
                <a:sysClr val="windowText" lastClr="000000"/>
              </a:solidFill>
              <a:latin typeface="Times New Roman" panose="02020603050405020304" pitchFamily="18" charset="0"/>
              <a:ea typeface="Times New Roman" panose="02020603050405020304" pitchFamily="18" charset="0"/>
            </a:endParaRPr>
          </a:p>
        </p:txBody>
      </p:sp>
      <p:sp>
        <p:nvSpPr>
          <p:cNvPr id="20" name="Oval 19"/>
          <p:cNvSpPr>
            <a:spLocks noChangeArrowheads="1"/>
          </p:cNvSpPr>
          <p:nvPr/>
        </p:nvSpPr>
        <p:spPr bwMode="auto">
          <a:xfrm>
            <a:off x="5138586" y="3797171"/>
            <a:ext cx="528086" cy="434649"/>
          </a:xfrm>
          <a:prstGeom prst="ellipse">
            <a:avLst/>
          </a:prstGeom>
          <a:solidFill>
            <a:srgbClr val="FFFF00"/>
          </a:solidFill>
          <a:ln w="3175" algn="ctr">
            <a:solidFill>
              <a:sysClr val="windowText" lastClr="000000"/>
            </a:solidFill>
            <a:round/>
            <a:headEnd/>
            <a:tailEnd/>
          </a:ln>
        </p:spPr>
        <p:txBody>
          <a:bodyPr lIns="45720" rIns="45720" anchor="ctr"/>
          <a:lstStyle/>
          <a:p>
            <a:pPr algn="ctr" eaLnBrk="0" fontAlgn="base" hangingPunct="0">
              <a:defRPr/>
            </a:pPr>
            <a:r>
              <a:rPr lang="en-US" sz="1400" b="1"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3</a:t>
            </a:r>
            <a:endParaRPr lang="en-US" sz="2800" kern="0" dirty="0">
              <a:solidFill>
                <a:sysClr val="windowText" lastClr="000000"/>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501825181"/>
      </p:ext>
    </p:extLst>
  </p:cSld>
  <p:clrMapOvr>
    <a:masterClrMapping/>
  </p:clrMapOvr>
  <p:transition spd="med">
    <p:pull/>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813226"/>
          </a:xfrm>
        </p:spPr>
        <p:txBody>
          <a:bodyPr>
            <a:noAutofit/>
          </a:bodyPr>
          <a:lstStyle/>
          <a:p>
            <a:pPr algn="ctr"/>
            <a:r>
              <a:rPr lang="en-US" sz="3200" b="1" dirty="0">
                <a:solidFill>
                  <a:srgbClr val="0070C0"/>
                </a:solidFill>
                <a:latin typeface="Calibri" panose="020F0502020204030204" pitchFamily="34" charset="0"/>
                <a:ea typeface="MS PGothic" panose="020B0600070205080204" pitchFamily="34" charset="-128"/>
                <a:cs typeface="+mn-cs"/>
              </a:rPr>
              <a:t>Components of Global Technical Mechanism  </a:t>
            </a:r>
            <a:br>
              <a:rPr lang="en-US" sz="3200" b="1" dirty="0">
                <a:solidFill>
                  <a:srgbClr val="0070C0"/>
                </a:solidFill>
                <a:latin typeface="Calibri" panose="020F0502020204030204" pitchFamily="34" charset="0"/>
                <a:ea typeface="MS PGothic" panose="020B0600070205080204" pitchFamily="34" charset="-128"/>
                <a:cs typeface="+mn-cs"/>
              </a:rPr>
            </a:br>
            <a:endParaRPr lang="en-US" sz="3200" b="1" dirty="0">
              <a:solidFill>
                <a:srgbClr val="0070C0"/>
              </a:solidFill>
              <a:latin typeface="Calibri" panose="020F0502020204030204" pitchFamily="34" charset="0"/>
              <a:ea typeface="MS PGothic" panose="020B0600070205080204" pitchFamily="34" charset="-128"/>
              <a:cs typeface="+mn-cs"/>
            </a:endParaRPr>
          </a:p>
        </p:txBody>
      </p:sp>
      <p:sp>
        <p:nvSpPr>
          <p:cNvPr id="4" name="Oval 3"/>
          <p:cNvSpPr/>
          <p:nvPr/>
        </p:nvSpPr>
        <p:spPr>
          <a:xfrm>
            <a:off x="4223208" y="2092751"/>
            <a:ext cx="3063709" cy="2705492"/>
          </a:xfrm>
          <a:prstGeom prst="ellipse">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US" sz="2800" b="1" dirty="0"/>
              <a:t>Components </a:t>
            </a:r>
          </a:p>
        </p:txBody>
      </p:sp>
      <p:sp>
        <p:nvSpPr>
          <p:cNvPr id="5" name="Arrow: Right 4"/>
          <p:cNvSpPr/>
          <p:nvPr/>
        </p:nvSpPr>
        <p:spPr>
          <a:xfrm>
            <a:off x="7423607" y="2879888"/>
            <a:ext cx="669303" cy="933254"/>
          </a:xfrm>
          <a:prstGeom prst="rightArrow">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p>
        </p:txBody>
      </p:sp>
      <p:sp>
        <p:nvSpPr>
          <p:cNvPr id="6" name="Arrow: Right 5"/>
          <p:cNvSpPr/>
          <p:nvPr/>
        </p:nvSpPr>
        <p:spPr>
          <a:xfrm flipH="1">
            <a:off x="3512662" y="2978870"/>
            <a:ext cx="622169" cy="933254"/>
          </a:xfrm>
          <a:prstGeom prst="rightArrow">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p>
        </p:txBody>
      </p:sp>
      <p:sp>
        <p:nvSpPr>
          <p:cNvPr id="7" name="TextBox 6"/>
          <p:cNvSpPr txBox="1"/>
          <p:nvPr/>
        </p:nvSpPr>
        <p:spPr>
          <a:xfrm>
            <a:off x="8092910" y="2223131"/>
            <a:ext cx="2945091" cy="2485787"/>
          </a:xfrm>
          <a:prstGeom prst="roundRect">
            <a:avLst/>
          </a:prstGeom>
          <a:solidFill>
            <a:schemeClr val="accent3">
              <a:lumMod val="20000"/>
              <a:lumOff val="80000"/>
            </a:schemeClr>
          </a:solidFill>
          <a:ln>
            <a:noFill/>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eaLnBrk="0" fontAlgn="base" hangingPunct="0">
              <a:defRPr/>
            </a:pPr>
            <a:r>
              <a:rPr lang="en-US" sz="2800" b="1" kern="0" dirty="0">
                <a:solidFill>
                  <a:schemeClr val="tx1"/>
                </a:solidFill>
                <a:ea typeface="Times New Roman" panose="02020603050405020304" pitchFamily="18" charset="0"/>
              </a:rPr>
              <a:t>Nutrition in Humanitarian Contexts Technical Advisory Body</a:t>
            </a:r>
          </a:p>
        </p:txBody>
      </p:sp>
      <p:sp>
        <p:nvSpPr>
          <p:cNvPr id="8" name="TextBox 7"/>
          <p:cNvSpPr txBox="1"/>
          <p:nvPr/>
        </p:nvSpPr>
        <p:spPr>
          <a:xfrm>
            <a:off x="391213" y="2537556"/>
            <a:ext cx="3129700" cy="2009061"/>
          </a:xfrm>
          <a:prstGeom prst="roundRect">
            <a:avLst/>
          </a:prstGeom>
          <a:solidFill>
            <a:schemeClr val="accent3">
              <a:lumMod val="20000"/>
              <a:lumOff val="80000"/>
            </a:schemeClr>
          </a:solidFill>
        </p:spPr>
        <p:style>
          <a:lnRef idx="3">
            <a:schemeClr val="lt1"/>
          </a:lnRef>
          <a:fillRef idx="1">
            <a:schemeClr val="accent3"/>
          </a:fillRef>
          <a:effectRef idx="1">
            <a:schemeClr val="accent3"/>
          </a:effectRef>
          <a:fontRef idx="minor">
            <a:schemeClr val="lt1"/>
          </a:fontRef>
        </p:style>
        <p:txBody>
          <a:bodyPr wrap="square" rtlCol="0">
            <a:spAutoFit/>
          </a:bodyPr>
          <a:lstStyle/>
          <a:p>
            <a:pPr algn="ctr"/>
            <a:r>
              <a:rPr lang="en-US" sz="2800" b="1" dirty="0">
                <a:solidFill>
                  <a:schemeClr val="tx1"/>
                </a:solidFill>
              </a:rPr>
              <a:t>Communication flow from country to  global level and vice versa </a:t>
            </a:r>
          </a:p>
        </p:txBody>
      </p:sp>
      <p:sp>
        <p:nvSpPr>
          <p:cNvPr id="9" name="Oval 8"/>
          <p:cNvSpPr>
            <a:spLocks noChangeArrowheads="1"/>
          </p:cNvSpPr>
          <p:nvPr/>
        </p:nvSpPr>
        <p:spPr bwMode="auto">
          <a:xfrm>
            <a:off x="1602810" y="2092752"/>
            <a:ext cx="528086" cy="521084"/>
          </a:xfrm>
          <a:prstGeom prst="ellipse">
            <a:avLst/>
          </a:prstGeom>
          <a:ln>
            <a:headEnd/>
            <a:tailEnd/>
          </a:ln>
        </p:spPr>
        <p:style>
          <a:lnRef idx="3">
            <a:schemeClr val="lt1"/>
          </a:lnRef>
          <a:fillRef idx="1">
            <a:schemeClr val="accent2"/>
          </a:fillRef>
          <a:effectRef idx="1">
            <a:schemeClr val="accent2"/>
          </a:effectRef>
          <a:fontRef idx="minor">
            <a:schemeClr val="lt1"/>
          </a:fontRef>
        </p:style>
        <p:txBody>
          <a:bodyPr lIns="45720" rIns="45720" anchor="ctr"/>
          <a:lstStyle/>
          <a:p>
            <a:pPr algn="ctr" eaLnBrk="0" fontAlgn="base" hangingPunct="0">
              <a:defRPr/>
            </a:pPr>
            <a:r>
              <a:rPr lang="en-US" sz="1400" b="1"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1</a:t>
            </a:r>
            <a:endParaRPr lang="en-US" sz="2800" kern="0" dirty="0">
              <a:solidFill>
                <a:sysClr val="windowText" lastClr="000000"/>
              </a:solidFill>
              <a:latin typeface="Times New Roman" panose="02020603050405020304" pitchFamily="18" charset="0"/>
              <a:ea typeface="Times New Roman" panose="02020603050405020304" pitchFamily="18" charset="0"/>
            </a:endParaRPr>
          </a:p>
        </p:txBody>
      </p:sp>
      <p:sp>
        <p:nvSpPr>
          <p:cNvPr id="10" name="Oval 9"/>
          <p:cNvSpPr>
            <a:spLocks noChangeArrowheads="1"/>
          </p:cNvSpPr>
          <p:nvPr/>
        </p:nvSpPr>
        <p:spPr bwMode="auto">
          <a:xfrm>
            <a:off x="9301412" y="1828800"/>
            <a:ext cx="528086" cy="491431"/>
          </a:xfrm>
          <a:prstGeom prst="ellipse">
            <a:avLst/>
          </a:prstGeom>
          <a:ln>
            <a:headEnd/>
            <a:tailEnd/>
          </a:ln>
        </p:spPr>
        <p:style>
          <a:lnRef idx="3">
            <a:schemeClr val="lt1"/>
          </a:lnRef>
          <a:fillRef idx="1">
            <a:schemeClr val="accent2"/>
          </a:fillRef>
          <a:effectRef idx="1">
            <a:schemeClr val="accent2"/>
          </a:effectRef>
          <a:fontRef idx="minor">
            <a:schemeClr val="lt1"/>
          </a:fontRef>
        </p:style>
        <p:txBody>
          <a:bodyPr lIns="45720" rIns="45720" anchor="ctr"/>
          <a:lstStyle/>
          <a:p>
            <a:pPr algn="ctr" eaLnBrk="0" fontAlgn="base" hangingPunct="0">
              <a:defRPr/>
            </a:pPr>
            <a:r>
              <a:rPr lang="en-US" sz="1400" b="1"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2</a:t>
            </a:r>
            <a:endParaRPr lang="en-US" sz="2800" kern="0" dirty="0">
              <a:solidFill>
                <a:sysClr val="windowText" lastClr="000000"/>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6582590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071867"/>
            <a:ext cx="12192000" cy="2176041"/>
          </a:xfrm>
          <a:prstGeom prst="rect">
            <a:avLst/>
          </a:prstGeom>
          <a:solidFill>
            <a:srgbClr val="63A5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rPr>
              <a:t>SSSSSS</a:t>
            </a:r>
            <a:endParaRPr lang="en-GB" sz="3200" dirty="0">
              <a:solidFill>
                <a:schemeClr val="bg1"/>
              </a:solidFill>
            </a:endParaRPr>
          </a:p>
        </p:txBody>
      </p:sp>
      <p:sp>
        <p:nvSpPr>
          <p:cNvPr id="3" name="Rectangle 2"/>
          <p:cNvSpPr/>
          <p:nvPr/>
        </p:nvSpPr>
        <p:spPr>
          <a:xfrm>
            <a:off x="0" y="2013992"/>
            <a:ext cx="12192000" cy="2176041"/>
          </a:xfrm>
          <a:prstGeom prst="rect">
            <a:avLst/>
          </a:prstGeom>
          <a:solidFill>
            <a:srgbClr val="63A5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a:solidFill>
                  <a:schemeClr val="bg1"/>
                </a:solidFill>
              </a:rPr>
              <a:t>What is the objective and what are principles guiding the Global Tech Mechanism? ..…. </a:t>
            </a:r>
            <a:endParaRPr lang="en-GB" sz="4800" dirty="0">
              <a:solidFill>
                <a:schemeClr val="bg1"/>
              </a:solidFill>
            </a:endParaRPr>
          </a:p>
        </p:txBody>
      </p:sp>
    </p:spTree>
    <p:extLst>
      <p:ext uri="{BB962C8B-B14F-4D97-AF65-F5344CB8AC3E}">
        <p14:creationId xmlns:p14="http://schemas.microsoft.com/office/powerpoint/2010/main" val="34099294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p:nvPr>
        </p:nvSpPr>
        <p:spPr>
          <a:xfrm>
            <a:off x="889752" y="101284"/>
            <a:ext cx="10095748" cy="701675"/>
          </a:xfrm>
        </p:spPr>
        <p:txBody>
          <a:bodyPr>
            <a:normAutofit/>
          </a:bodyPr>
          <a:lstStyle/>
          <a:p>
            <a:pPr algn="ctr" fontAlgn="base">
              <a:defRPr/>
            </a:pPr>
            <a:r>
              <a:rPr lang="en-US" sz="2800" b="1" dirty="0">
                <a:solidFill>
                  <a:srgbClr val="0070C0"/>
                </a:solidFill>
                <a:latin typeface="Calibri" panose="020F0502020204030204" pitchFamily="34" charset="0"/>
                <a:ea typeface="MS PGothic" panose="020B0600070205080204" pitchFamily="34" charset="-128"/>
                <a:cs typeface="+mn-cs"/>
              </a:rPr>
              <a:t>Global Tech Mechanism Objective and Guiding principles</a:t>
            </a:r>
          </a:p>
        </p:txBody>
      </p:sp>
      <p:sp>
        <p:nvSpPr>
          <p:cNvPr id="20484" name="Content Placeholder 2"/>
          <p:cNvSpPr txBox="1">
            <a:spLocks/>
          </p:cNvSpPr>
          <p:nvPr/>
        </p:nvSpPr>
        <p:spPr bwMode="auto">
          <a:xfrm>
            <a:off x="2198394" y="721936"/>
            <a:ext cx="9796835" cy="6055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374" tIns="44394" rIns="90374" bIns="44394"/>
          <a:lstStyle>
            <a:lvl1pPr marL="342900" indent="-342900" eaLnBrk="0" hangingPunct="0">
              <a:defRPr sz="800">
                <a:solidFill>
                  <a:schemeClr val="tx1"/>
                </a:solidFill>
                <a:latin typeface="Arial" pitchFamily="34" charset="0"/>
                <a:ea typeface="ＭＳ Ｐゴシック" pitchFamily="34" charset="-128"/>
              </a:defRPr>
            </a:lvl1pPr>
            <a:lvl2pPr marL="742950" indent="-285750" eaLnBrk="0" hangingPunct="0">
              <a:defRPr sz="800">
                <a:solidFill>
                  <a:schemeClr val="tx1"/>
                </a:solidFill>
                <a:latin typeface="Arial" pitchFamily="34" charset="0"/>
                <a:ea typeface="ＭＳ Ｐゴシック" pitchFamily="34" charset="-128"/>
              </a:defRPr>
            </a:lvl2pPr>
            <a:lvl3pPr marL="1143000" indent="-228600" eaLnBrk="0" hangingPunct="0">
              <a:defRPr sz="800">
                <a:solidFill>
                  <a:schemeClr val="tx1"/>
                </a:solidFill>
                <a:latin typeface="Arial" pitchFamily="34" charset="0"/>
                <a:ea typeface="ＭＳ Ｐゴシック" pitchFamily="34" charset="-128"/>
              </a:defRPr>
            </a:lvl3pPr>
            <a:lvl4pPr marL="1600200" indent="-228600" eaLnBrk="0" hangingPunct="0">
              <a:defRPr sz="800">
                <a:solidFill>
                  <a:schemeClr val="tx1"/>
                </a:solidFill>
                <a:latin typeface="Arial" pitchFamily="34" charset="0"/>
                <a:ea typeface="ＭＳ Ｐゴシック" pitchFamily="34" charset="-128"/>
              </a:defRPr>
            </a:lvl4pPr>
            <a:lvl5pPr marL="2057400" indent="-228600" eaLnBrk="0" hangingPunct="0">
              <a:defRPr sz="8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800">
                <a:solidFill>
                  <a:schemeClr val="tx1"/>
                </a:solidFill>
                <a:latin typeface="Arial" pitchFamily="34" charset="0"/>
                <a:ea typeface="ＭＳ Ｐゴシック" pitchFamily="34" charset="-128"/>
              </a:defRPr>
            </a:lvl9pPr>
          </a:lstStyle>
          <a:p>
            <a:pPr>
              <a:spcAft>
                <a:spcPts val="600"/>
              </a:spcAft>
              <a:buClr>
                <a:schemeClr val="tx1"/>
              </a:buClr>
            </a:pPr>
            <a:endParaRPr lang="en-US" sz="1800" b="1" dirty="0"/>
          </a:p>
          <a:p>
            <a:pPr marL="0" indent="0">
              <a:spcAft>
                <a:spcPts val="600"/>
              </a:spcAft>
              <a:buClr>
                <a:schemeClr val="tx1"/>
              </a:buClr>
            </a:pPr>
            <a:r>
              <a:rPr lang="en-US" sz="1800" b="1" dirty="0"/>
              <a:t>To provide predictable, flexible, systematic and effective approach to respond to nutrition technical gaps  and meet the nutrition needs and rights of children, adolescents and women in humanitarian crisis.</a:t>
            </a:r>
          </a:p>
          <a:p>
            <a:pPr>
              <a:spcAft>
                <a:spcPts val="600"/>
              </a:spcAft>
              <a:buClr>
                <a:schemeClr val="tx1"/>
              </a:buClr>
            </a:pPr>
            <a:endParaRPr lang="en-GB" sz="1800" dirty="0"/>
          </a:p>
          <a:p>
            <a:pPr>
              <a:spcAft>
                <a:spcPts val="600"/>
              </a:spcAft>
              <a:buClr>
                <a:schemeClr val="tx1"/>
              </a:buClr>
              <a:buFont typeface="Arial" pitchFamily="34" charset="0"/>
              <a:buChar char="•"/>
            </a:pPr>
            <a:r>
              <a:rPr lang="en-GB" sz="2000" dirty="0"/>
              <a:t>Seeks to </a:t>
            </a:r>
            <a:r>
              <a:rPr lang="en-GB" sz="2000" b="1" dirty="0"/>
              <a:t>maximize existing technical resources </a:t>
            </a:r>
            <a:r>
              <a:rPr lang="en-GB" sz="2000" dirty="0"/>
              <a:t>at country, regional and global level and </a:t>
            </a:r>
            <a:r>
              <a:rPr lang="en-GB" sz="2000" b="1" dirty="0"/>
              <a:t>to avoid duplication of efforts</a:t>
            </a:r>
          </a:p>
          <a:p>
            <a:pPr>
              <a:spcAft>
                <a:spcPts val="600"/>
              </a:spcAft>
              <a:buClr>
                <a:schemeClr val="tx1"/>
              </a:buClr>
              <a:buFont typeface="Arial" pitchFamily="34" charset="0"/>
              <a:buChar char="•"/>
            </a:pPr>
            <a:r>
              <a:rPr lang="en-GB" sz="2000" dirty="0"/>
              <a:t>Seeks to meet the needs of the </a:t>
            </a:r>
            <a:r>
              <a:rPr lang="en-GB" sz="2000" b="1" dirty="0"/>
              <a:t>Nutrition sector</a:t>
            </a:r>
            <a:r>
              <a:rPr lang="en-GB" sz="2000" dirty="0"/>
              <a:t>, not to serve the interests of specific agencies</a:t>
            </a:r>
          </a:p>
          <a:p>
            <a:pPr>
              <a:spcAft>
                <a:spcPts val="600"/>
              </a:spcAft>
              <a:buClr>
                <a:schemeClr val="tx1"/>
              </a:buClr>
              <a:buFont typeface="Arial" pitchFamily="34" charset="0"/>
              <a:buChar char="•"/>
            </a:pPr>
            <a:r>
              <a:rPr lang="en-US" sz="2000" dirty="0"/>
              <a:t>Tackles technical issues in a </a:t>
            </a:r>
            <a:r>
              <a:rPr lang="en-US" sz="2000" b="1" dirty="0"/>
              <a:t>predictable, systematic and timely </a:t>
            </a:r>
            <a:r>
              <a:rPr lang="en-US" sz="2000" dirty="0"/>
              <a:t>way to enable quality and effective nutrition response in humanitarian crisis</a:t>
            </a:r>
            <a:endParaRPr lang="en-GB" sz="2000" dirty="0"/>
          </a:p>
          <a:p>
            <a:pPr>
              <a:spcAft>
                <a:spcPts val="600"/>
              </a:spcAft>
              <a:buClr>
                <a:schemeClr val="tx1"/>
              </a:buClr>
              <a:buFont typeface="Arial" pitchFamily="34" charset="0"/>
              <a:buChar char="•"/>
            </a:pPr>
            <a:r>
              <a:rPr lang="en-GB" sz="2000" b="1" dirty="0"/>
              <a:t>Facilitates consensus on </a:t>
            </a:r>
            <a:r>
              <a:rPr lang="en-GB" sz="2000" dirty="0" err="1"/>
              <a:t>NiE</a:t>
            </a:r>
            <a:r>
              <a:rPr lang="en-GB" sz="2000" dirty="0"/>
              <a:t> related guidance / best practices and for the global </a:t>
            </a:r>
            <a:r>
              <a:rPr lang="en-GB" sz="2000" dirty="0" err="1"/>
              <a:t>NiE</a:t>
            </a:r>
            <a:r>
              <a:rPr lang="en-GB" sz="2000" dirty="0"/>
              <a:t> resources , TWGs, networks supporting countries to speak with </a:t>
            </a:r>
            <a:r>
              <a:rPr lang="en-GB" altLang="en-US" sz="2000" dirty="0"/>
              <a:t>‘</a:t>
            </a:r>
            <a:r>
              <a:rPr lang="en-GB" sz="2000" dirty="0"/>
              <a:t>one voice</a:t>
            </a:r>
            <a:r>
              <a:rPr lang="en-GB" altLang="en-US" sz="2000" dirty="0"/>
              <a:t>’</a:t>
            </a:r>
            <a:r>
              <a:rPr lang="en-GB" sz="2000" dirty="0"/>
              <a:t> </a:t>
            </a:r>
          </a:p>
          <a:p>
            <a:pPr>
              <a:spcAft>
                <a:spcPts val="600"/>
              </a:spcAft>
              <a:buClr>
                <a:schemeClr val="tx1"/>
              </a:buClr>
              <a:buFont typeface="Arial" pitchFamily="34" charset="0"/>
              <a:buChar char="•"/>
            </a:pPr>
            <a:r>
              <a:rPr lang="en-GB" sz="2000" dirty="0"/>
              <a:t>Addresses nutrition technical gaps  that are </a:t>
            </a:r>
            <a:r>
              <a:rPr lang="en-GB" sz="2000" b="1" dirty="0"/>
              <a:t>most important </a:t>
            </a:r>
            <a:r>
              <a:rPr lang="en-GB" sz="2000" dirty="0"/>
              <a:t>and </a:t>
            </a:r>
            <a:r>
              <a:rPr lang="en-GB" sz="2000" b="1" dirty="0"/>
              <a:t>most feasible</a:t>
            </a:r>
            <a:r>
              <a:rPr lang="en-GB" sz="2000" dirty="0"/>
              <a:t> for the  Global Technical Mechanism to impact</a:t>
            </a:r>
          </a:p>
          <a:p>
            <a:pPr>
              <a:spcAft>
                <a:spcPts val="600"/>
              </a:spcAft>
              <a:buClr>
                <a:schemeClr val="tx1"/>
              </a:buClr>
              <a:buFont typeface="Arial" pitchFamily="34" charset="0"/>
              <a:buChar char="•"/>
            </a:pPr>
            <a:r>
              <a:rPr lang="en-GB" sz="2000" dirty="0"/>
              <a:t>Acts to </a:t>
            </a:r>
            <a:r>
              <a:rPr lang="en-GB" sz="2000" b="1" dirty="0"/>
              <a:t>facilitate, coordinate and catalyse filling of technical guidance gaps</a:t>
            </a:r>
            <a:r>
              <a:rPr lang="en-GB" sz="2000" dirty="0"/>
              <a:t>, but does not execute the development of guidance itself</a:t>
            </a:r>
          </a:p>
        </p:txBody>
      </p:sp>
      <p:cxnSp>
        <p:nvCxnSpPr>
          <p:cNvPr id="9" name="Straight Connector 8"/>
          <p:cNvCxnSpPr/>
          <p:nvPr/>
        </p:nvCxnSpPr>
        <p:spPr bwMode="auto">
          <a:xfrm>
            <a:off x="497711" y="884187"/>
            <a:ext cx="10141819" cy="2032"/>
          </a:xfrm>
          <a:prstGeom prst="line">
            <a:avLst/>
          </a:prstGeom>
          <a:solidFill>
            <a:srgbClr val="FFDCB9"/>
          </a:solidFill>
          <a:ln w="3175" cap="flat" cmpd="sng" algn="ctr">
            <a:solidFill>
              <a:schemeClr val="bg1">
                <a:lumMod val="50000"/>
              </a:schemeClr>
            </a:solidFill>
            <a:prstDash val="solid"/>
            <a:round/>
            <a:headEnd type="none" w="med" len="med"/>
            <a:tailEnd type="none" w="med" len="med"/>
          </a:ln>
          <a:effectLst/>
        </p:spPr>
      </p:cxnSp>
      <p:sp>
        <p:nvSpPr>
          <p:cNvPr id="20487" name="Rounded Rectangle 9"/>
          <p:cNvSpPr>
            <a:spLocks noChangeArrowheads="1"/>
          </p:cNvSpPr>
          <p:nvPr/>
        </p:nvSpPr>
        <p:spPr bwMode="auto">
          <a:xfrm>
            <a:off x="300941" y="1171864"/>
            <a:ext cx="1663892" cy="442674"/>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lIns="45720" rIns="45720" anchor="ctr">
            <a:spAutoFit/>
          </a:bodyPr>
          <a:lstStyle/>
          <a:p>
            <a:pPr algn="ctr" eaLnBrk="0" hangingPunct="0"/>
            <a:r>
              <a:rPr lang="en-US" sz="2000" b="1" dirty="0"/>
              <a:t>Objective  </a:t>
            </a:r>
          </a:p>
        </p:txBody>
      </p:sp>
      <p:cxnSp>
        <p:nvCxnSpPr>
          <p:cNvPr id="16" name="Straight Connector 15"/>
          <p:cNvCxnSpPr/>
          <p:nvPr/>
        </p:nvCxnSpPr>
        <p:spPr bwMode="auto">
          <a:xfrm>
            <a:off x="497711" y="2235932"/>
            <a:ext cx="10141819" cy="2033"/>
          </a:xfrm>
          <a:prstGeom prst="line">
            <a:avLst/>
          </a:prstGeom>
          <a:solidFill>
            <a:srgbClr val="FFDCB9"/>
          </a:solidFill>
          <a:ln w="3175" cap="flat" cmpd="sng" algn="ctr">
            <a:solidFill>
              <a:schemeClr val="bg1">
                <a:lumMod val="50000"/>
              </a:schemeClr>
            </a:solidFill>
            <a:prstDash val="solid"/>
            <a:round/>
            <a:headEnd type="none" w="med" len="med"/>
            <a:tailEnd type="none" w="med" len="med"/>
          </a:ln>
          <a:effectLst/>
        </p:spPr>
      </p:cxnSp>
      <p:sp>
        <p:nvSpPr>
          <p:cNvPr id="20489" name="Rounded Rectangle 11"/>
          <p:cNvSpPr>
            <a:spLocks noChangeArrowheads="1"/>
          </p:cNvSpPr>
          <p:nvPr/>
        </p:nvSpPr>
        <p:spPr bwMode="auto">
          <a:xfrm>
            <a:off x="143788" y="2881867"/>
            <a:ext cx="1663892" cy="749141"/>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lIns="45720" rIns="45720" anchor="ctr">
            <a:spAutoFit/>
          </a:bodyPr>
          <a:lstStyle/>
          <a:p>
            <a:pPr algn="ctr" eaLnBrk="0" hangingPunct="0"/>
            <a:r>
              <a:rPr lang="en-US" sz="2000" b="1" dirty="0"/>
              <a:t>Guiding</a:t>
            </a:r>
            <a:r>
              <a:rPr lang="en-US" b="1" dirty="0"/>
              <a:t> Principles</a:t>
            </a:r>
          </a:p>
        </p:txBody>
      </p:sp>
    </p:spTree>
    <p:extLst>
      <p:ext uri="{BB962C8B-B14F-4D97-AF65-F5344CB8AC3E}">
        <p14:creationId xmlns:p14="http://schemas.microsoft.com/office/powerpoint/2010/main" val="3863130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48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484">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48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484">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484">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484">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048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071867"/>
            <a:ext cx="12192000" cy="2176041"/>
          </a:xfrm>
          <a:prstGeom prst="rect">
            <a:avLst/>
          </a:prstGeom>
          <a:solidFill>
            <a:srgbClr val="63A5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rPr>
              <a:t>SSSSSS</a:t>
            </a:r>
            <a:endParaRPr lang="en-GB" sz="3200" dirty="0">
              <a:solidFill>
                <a:schemeClr val="bg1"/>
              </a:solidFill>
            </a:endParaRPr>
          </a:p>
        </p:txBody>
      </p:sp>
      <p:sp>
        <p:nvSpPr>
          <p:cNvPr id="3" name="Rectangle 2"/>
          <p:cNvSpPr/>
          <p:nvPr/>
        </p:nvSpPr>
        <p:spPr>
          <a:xfrm>
            <a:off x="0" y="2060292"/>
            <a:ext cx="12192000" cy="2176041"/>
          </a:xfrm>
          <a:prstGeom prst="rect">
            <a:avLst/>
          </a:prstGeom>
          <a:solidFill>
            <a:srgbClr val="63A5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a:solidFill>
                  <a:schemeClr val="bg1"/>
                </a:solidFill>
              </a:rPr>
              <a:t>How do you access the Global Tech  Mechanism and what support do you get? </a:t>
            </a:r>
            <a:endParaRPr lang="en-GB" sz="4800" dirty="0">
              <a:solidFill>
                <a:schemeClr val="bg1"/>
              </a:solidFill>
            </a:endParaRPr>
          </a:p>
        </p:txBody>
      </p:sp>
    </p:spTree>
    <p:extLst>
      <p:ext uri="{BB962C8B-B14F-4D97-AF65-F5344CB8AC3E}">
        <p14:creationId xmlns:p14="http://schemas.microsoft.com/office/powerpoint/2010/main" val="211524420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2795</TotalTime>
  <Words>1886</Words>
  <Application>Microsoft Office PowerPoint</Application>
  <PresentationFormat>Widescreen</PresentationFormat>
  <Paragraphs>367</Paragraphs>
  <Slides>29</Slides>
  <Notes>14</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29</vt:i4>
      </vt:variant>
    </vt:vector>
  </HeadingPairs>
  <TitlesOfParts>
    <vt:vector size="38" baseType="lpstr">
      <vt:lpstr>MS PGothic</vt:lpstr>
      <vt:lpstr>MS PGothic</vt:lpstr>
      <vt:lpstr>Arial</vt:lpstr>
      <vt:lpstr>Calibri</vt:lpstr>
      <vt:lpstr>Calibri Light</vt:lpstr>
      <vt:lpstr>Lato Light</vt:lpstr>
      <vt:lpstr>Times New Roman</vt:lpstr>
      <vt:lpstr>Wingdings</vt:lpstr>
      <vt:lpstr>Office Theme</vt:lpstr>
      <vt:lpstr>Global Technical Mechanism for Addressing Nutrition Technical Issues</vt:lpstr>
      <vt:lpstr>PowerPoint Presentation</vt:lpstr>
      <vt:lpstr>PowerPoint Presentation</vt:lpstr>
      <vt:lpstr>PowerPoint Presentation</vt:lpstr>
      <vt:lpstr>PowerPoint Presentation</vt:lpstr>
      <vt:lpstr>Components of Global Technical Mechanism   </vt:lpstr>
      <vt:lpstr>PowerPoint Presentation</vt:lpstr>
      <vt:lpstr>Global Tech Mechanism Objective and Guiding principles</vt:lpstr>
      <vt:lpstr>PowerPoint Presentation</vt:lpstr>
      <vt:lpstr>PowerPoint Presentation</vt:lpstr>
      <vt:lpstr>PowerPoint Presentation</vt:lpstr>
      <vt:lpstr>Mobilization Phase -  Key Work Streams to meet the Functions of the Global Tech Mechanism  </vt:lpstr>
      <vt:lpstr>Mobilization Phase -  Key Work Streams to meet the Functions of the Global Tech Mechanism  </vt:lpstr>
      <vt:lpstr>PowerPoint Presentation</vt:lpstr>
      <vt:lpstr>Mobilization Phase -  Mapping existing resources supporting the collective </vt:lpstr>
      <vt:lpstr>PowerPoint Presentation</vt:lpstr>
      <vt:lpstr>PowerPoint Presentation</vt:lpstr>
      <vt:lpstr>PowerPoint Presentation</vt:lpstr>
      <vt:lpstr> Mobilization Phase -  Learning from the past process in developing interim guidance </vt:lpstr>
      <vt:lpstr>PowerPoint Presentation</vt:lpstr>
      <vt:lpstr>PowerPoint Presentation</vt:lpstr>
      <vt:lpstr>What next?   </vt:lpstr>
      <vt:lpstr>PowerPoint Presentation</vt:lpstr>
      <vt:lpstr>PowerPoint Presentation</vt:lpstr>
      <vt:lpstr>Instructions </vt:lpstr>
      <vt:lpstr> What are the top 3 areas we need to address in the next 1- 2 years </vt:lpstr>
      <vt:lpstr> What are the top 3 areas we need to address in the next 1- 2 years </vt:lpstr>
      <vt:lpstr> What are the top 3 areas we need to address in the next 1- 2 years </vt:lpstr>
      <vt:lpstr> What are the top 3 areas we need to address in the next 1- 2 years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Ruth Situma</dc:creator>
  <cp:lastModifiedBy>Ruth Situma</cp:lastModifiedBy>
  <cp:revision>164</cp:revision>
  <dcterms:created xsi:type="dcterms:W3CDTF">2018-03-04T19:53:40Z</dcterms:created>
  <dcterms:modified xsi:type="dcterms:W3CDTF">2018-10-23T21:53:01Z</dcterms:modified>
</cp:coreProperties>
</file>